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72" r:id="rId3"/>
    <p:sldId id="273" r:id="rId4"/>
    <p:sldId id="275" r:id="rId5"/>
    <p:sldId id="276" r:id="rId6"/>
    <p:sldId id="258" r:id="rId7"/>
    <p:sldId id="259" r:id="rId8"/>
    <p:sldId id="277" r:id="rId9"/>
    <p:sldId id="279" r:id="rId10"/>
    <p:sldId id="260" r:id="rId11"/>
    <p:sldId id="278" r:id="rId12"/>
    <p:sldId id="267" r:id="rId13"/>
    <p:sldId id="262" r:id="rId14"/>
    <p:sldId id="285" r:id="rId15"/>
    <p:sldId id="280" r:id="rId16"/>
    <p:sldId id="281" r:id="rId17"/>
    <p:sldId id="282" r:id="rId18"/>
    <p:sldId id="283" r:id="rId19"/>
    <p:sldId id="286" r:id="rId20"/>
    <p:sldId id="287" r:id="rId21"/>
    <p:sldId id="288" r:id="rId22"/>
    <p:sldId id="289" r:id="rId23"/>
    <p:sldId id="290" r:id="rId24"/>
  </p:sldIdLst>
  <p:sldSz cx="9144000" cy="6858000" type="screen4x3"/>
  <p:notesSz cx="6858000" cy="9144000"/>
  <p:defaultTextStyle>
    <a:defPPr>
      <a:defRPr lang="lt-L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CCFFCC"/>
    <a:srgbClr val="8FFFC2"/>
    <a:srgbClr val="66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Vidutinis stilius 2 – paryškinima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85" autoAdjust="0"/>
    <p:restoredTop sz="92473" autoAdjust="0"/>
  </p:normalViewPr>
  <p:slideViewPr>
    <p:cSldViewPr>
      <p:cViewPr>
        <p:scale>
          <a:sx n="71" d="100"/>
          <a:sy n="71" d="100"/>
        </p:scale>
        <p:origin x="-1602" y="-12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29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816BBF-5E89-48A4-A1A9-E807C78670EE}"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lt-LT"/>
        </a:p>
      </dgm:t>
    </dgm:pt>
    <dgm:pt modelId="{95B80B20-AACD-44C1-8A93-B2A876F956F4}">
      <dgm:prSet phldrT="[Tekstas]">
        <dgm:style>
          <a:lnRef idx="0">
            <a:schemeClr val="accent3"/>
          </a:lnRef>
          <a:fillRef idx="3">
            <a:schemeClr val="accent3"/>
          </a:fillRef>
          <a:effectRef idx="3">
            <a:schemeClr val="accent3"/>
          </a:effectRef>
          <a:fontRef idx="minor">
            <a:schemeClr val="lt1"/>
          </a:fontRef>
        </dgm:style>
      </dgm:prSet>
      <dgm:spPr>
        <a:solidFill>
          <a:srgbClr val="CCFFCC"/>
        </a:solidFill>
      </dgm:spPr>
      <dgm:t>
        <a:bodyPr/>
        <a:lstStyle/>
        <a:p>
          <a:r>
            <a:rPr lang="lt-LT" dirty="0" smtClean="0"/>
            <a:t>Aukštesnysis lygis</a:t>
          </a:r>
          <a:endParaRPr lang="lt-LT" dirty="0"/>
        </a:p>
      </dgm:t>
    </dgm:pt>
    <dgm:pt modelId="{F81A05B6-F255-402A-9548-42C530CA1E98}" type="parTrans" cxnId="{04C67BB7-D1D0-4CA4-A695-53E38C0A93CC}">
      <dgm:prSet/>
      <dgm:spPr/>
      <dgm:t>
        <a:bodyPr/>
        <a:lstStyle/>
        <a:p>
          <a:endParaRPr lang="lt-LT"/>
        </a:p>
      </dgm:t>
    </dgm:pt>
    <dgm:pt modelId="{8AF4A2E7-D40C-4CDC-A07C-8945790568B7}" type="sibTrans" cxnId="{04C67BB7-D1D0-4CA4-A695-53E38C0A93CC}">
      <dgm:prSet/>
      <dgm:spPr/>
      <dgm:t>
        <a:bodyPr/>
        <a:lstStyle/>
        <a:p>
          <a:endParaRPr lang="lt-LT"/>
        </a:p>
      </dgm:t>
    </dgm:pt>
    <dgm:pt modelId="{F5FE7A15-4AFB-4EA3-996C-62E14122088C}">
      <dgm:prSet phldrT="[Tekstas]"/>
      <dgm:spPr/>
      <dgm:t>
        <a:bodyPr/>
        <a:lstStyle/>
        <a:p>
          <a:r>
            <a:rPr lang="lt-LT" b="1" dirty="0" smtClean="0"/>
            <a:t>RAŠINIO TURINYS</a:t>
          </a:r>
          <a:endParaRPr lang="lt-LT" dirty="0"/>
        </a:p>
      </dgm:t>
    </dgm:pt>
    <dgm:pt modelId="{DDC0CB8E-5803-4347-9810-F2B2E9BE692F}" type="parTrans" cxnId="{A6531B78-408D-46FD-A5F5-292D435FB327}">
      <dgm:prSet/>
      <dgm:spPr/>
      <dgm:t>
        <a:bodyPr/>
        <a:lstStyle/>
        <a:p>
          <a:endParaRPr lang="lt-LT"/>
        </a:p>
      </dgm:t>
    </dgm:pt>
    <dgm:pt modelId="{DCEFE45B-1198-4064-99D1-0B76655FD9FF}" type="sibTrans" cxnId="{A6531B78-408D-46FD-A5F5-292D435FB327}">
      <dgm:prSet/>
      <dgm:spPr/>
      <dgm:t>
        <a:bodyPr/>
        <a:lstStyle/>
        <a:p>
          <a:endParaRPr lang="lt-LT"/>
        </a:p>
      </dgm:t>
    </dgm:pt>
    <dgm:pt modelId="{72A9CF02-875E-450F-B96B-D943B04EAFAB}">
      <dgm:prSet phldrT="[Tekstas]">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dgm:spPr>
      <dgm:t>
        <a:bodyPr/>
        <a:lstStyle/>
        <a:p>
          <a:r>
            <a:rPr lang="lt-LT" dirty="0" smtClean="0"/>
            <a:t>Pagrindinis lygis</a:t>
          </a:r>
          <a:endParaRPr lang="lt-LT" dirty="0"/>
        </a:p>
      </dgm:t>
    </dgm:pt>
    <dgm:pt modelId="{FE833CA5-0615-403E-B0A8-425B0A7E7B78}" type="parTrans" cxnId="{2D9C9719-E3EA-4AEB-BAFD-EAAA73719864}">
      <dgm:prSet/>
      <dgm:spPr/>
      <dgm:t>
        <a:bodyPr/>
        <a:lstStyle/>
        <a:p>
          <a:endParaRPr lang="lt-LT"/>
        </a:p>
      </dgm:t>
    </dgm:pt>
    <dgm:pt modelId="{EFC0EB96-5DB1-42FE-AFE5-ED2D7A58F1F9}" type="sibTrans" cxnId="{2D9C9719-E3EA-4AEB-BAFD-EAAA73719864}">
      <dgm:prSet/>
      <dgm:spPr/>
      <dgm:t>
        <a:bodyPr/>
        <a:lstStyle/>
        <a:p>
          <a:endParaRPr lang="lt-LT"/>
        </a:p>
      </dgm:t>
    </dgm:pt>
    <dgm:pt modelId="{B592A97F-9F5C-4FDA-B7F0-79FF1825611F}">
      <dgm:prSet phldrT="[Tekstas]"/>
      <dgm:spPr/>
      <dgm:t>
        <a:bodyPr/>
        <a:lstStyle/>
        <a:p>
          <a:r>
            <a:rPr lang="lt-LT" b="1" dirty="0" smtClean="0"/>
            <a:t>RAŠINIO TURINYS</a:t>
          </a:r>
          <a:endParaRPr lang="lt-LT" dirty="0"/>
        </a:p>
      </dgm:t>
    </dgm:pt>
    <dgm:pt modelId="{09BB72A1-CB71-42E5-97CB-27B7FF6B3FA8}" type="parTrans" cxnId="{ECEE540C-F5DC-4A72-A8F9-774A7F9B60F9}">
      <dgm:prSet/>
      <dgm:spPr/>
      <dgm:t>
        <a:bodyPr/>
        <a:lstStyle/>
        <a:p>
          <a:endParaRPr lang="lt-LT"/>
        </a:p>
      </dgm:t>
    </dgm:pt>
    <dgm:pt modelId="{B35CDC57-3264-473F-819B-EB4AD167E096}" type="sibTrans" cxnId="{ECEE540C-F5DC-4A72-A8F9-774A7F9B60F9}">
      <dgm:prSet/>
      <dgm:spPr/>
      <dgm:t>
        <a:bodyPr/>
        <a:lstStyle/>
        <a:p>
          <a:endParaRPr lang="lt-LT"/>
        </a:p>
      </dgm:t>
    </dgm:pt>
    <dgm:pt modelId="{838E5260-6097-42F4-B78C-434D716E099E}">
      <dgm:prSet phldrT="[Tekstas]">
        <dgm:style>
          <a:lnRef idx="0">
            <a:schemeClr val="accent6"/>
          </a:lnRef>
          <a:fillRef idx="3">
            <a:schemeClr val="accent6"/>
          </a:fillRef>
          <a:effectRef idx="3">
            <a:schemeClr val="accent6"/>
          </a:effectRef>
          <a:fontRef idx="minor">
            <a:schemeClr val="lt1"/>
          </a:fontRef>
        </dgm:style>
      </dgm:prSet>
      <dgm:spPr>
        <a:solidFill>
          <a:schemeClr val="accent6">
            <a:lumMod val="40000"/>
            <a:lumOff val="60000"/>
          </a:schemeClr>
        </a:solidFill>
      </dgm:spPr>
      <dgm:t>
        <a:bodyPr/>
        <a:lstStyle/>
        <a:p>
          <a:r>
            <a:rPr lang="lt-LT" dirty="0" smtClean="0"/>
            <a:t>Patenkinamas lygis</a:t>
          </a:r>
          <a:endParaRPr lang="lt-LT" dirty="0"/>
        </a:p>
      </dgm:t>
    </dgm:pt>
    <dgm:pt modelId="{C144B906-EBD6-480C-B3C9-63118AC1B37A}" type="parTrans" cxnId="{6F18DF81-56E9-4060-B301-B6E5D2C049A1}">
      <dgm:prSet/>
      <dgm:spPr/>
      <dgm:t>
        <a:bodyPr/>
        <a:lstStyle/>
        <a:p>
          <a:endParaRPr lang="lt-LT"/>
        </a:p>
      </dgm:t>
    </dgm:pt>
    <dgm:pt modelId="{2B308AC8-3121-47EF-95D3-92D4B37B1F55}" type="sibTrans" cxnId="{6F18DF81-56E9-4060-B301-B6E5D2C049A1}">
      <dgm:prSet/>
      <dgm:spPr/>
      <dgm:t>
        <a:bodyPr/>
        <a:lstStyle/>
        <a:p>
          <a:endParaRPr lang="lt-LT"/>
        </a:p>
      </dgm:t>
    </dgm:pt>
    <dgm:pt modelId="{E5EC9219-5864-4899-8BDE-2F8581CD61E9}">
      <dgm:prSet phldrT="[Tekstas]"/>
      <dgm:spPr/>
      <dgm:t>
        <a:bodyPr/>
        <a:lstStyle/>
        <a:p>
          <a:r>
            <a:rPr lang="lt-LT" b="1" dirty="0" smtClean="0"/>
            <a:t>RAŠINIO TURINYS</a:t>
          </a:r>
          <a:endParaRPr lang="lt-LT" dirty="0"/>
        </a:p>
      </dgm:t>
    </dgm:pt>
    <dgm:pt modelId="{88460092-E419-4CE1-AAC7-8A5EF58EE80F}" type="parTrans" cxnId="{AC949060-B45A-49A1-8426-1CE66224BE73}">
      <dgm:prSet/>
      <dgm:spPr/>
      <dgm:t>
        <a:bodyPr/>
        <a:lstStyle/>
        <a:p>
          <a:endParaRPr lang="lt-LT"/>
        </a:p>
      </dgm:t>
    </dgm:pt>
    <dgm:pt modelId="{8A9066E2-6A5C-4CE9-9965-AE852BC5BFEB}" type="sibTrans" cxnId="{AC949060-B45A-49A1-8426-1CE66224BE73}">
      <dgm:prSet/>
      <dgm:spPr/>
      <dgm:t>
        <a:bodyPr/>
        <a:lstStyle/>
        <a:p>
          <a:endParaRPr lang="lt-LT"/>
        </a:p>
      </dgm:t>
    </dgm:pt>
    <dgm:pt modelId="{EED3A4E6-52C0-4CD0-85A4-EE786C87C6C2}">
      <dgm:prSet phldrT="[Tekstas]"/>
      <dgm:spPr/>
      <dgm:t>
        <a:bodyPr/>
        <a:lstStyle/>
        <a:p>
          <a:r>
            <a:rPr lang="lt-LT" b="1" dirty="0" smtClean="0"/>
            <a:t>TEKSTO RAIŠKA</a:t>
          </a:r>
          <a:endParaRPr lang="lt-LT" dirty="0"/>
        </a:p>
      </dgm:t>
    </dgm:pt>
    <dgm:pt modelId="{0D8ECBD3-77D8-4351-9693-803E3899925D}" type="parTrans" cxnId="{30D3784B-A78A-411B-A9E7-2A17EDE7D6C7}">
      <dgm:prSet/>
      <dgm:spPr/>
      <dgm:t>
        <a:bodyPr/>
        <a:lstStyle/>
        <a:p>
          <a:endParaRPr lang="lt-LT"/>
        </a:p>
      </dgm:t>
    </dgm:pt>
    <dgm:pt modelId="{05E9F95E-B730-4158-B1BF-8A8F961FE8C2}" type="sibTrans" cxnId="{30D3784B-A78A-411B-A9E7-2A17EDE7D6C7}">
      <dgm:prSet/>
      <dgm:spPr/>
      <dgm:t>
        <a:bodyPr/>
        <a:lstStyle/>
        <a:p>
          <a:endParaRPr lang="lt-LT"/>
        </a:p>
      </dgm:t>
    </dgm:pt>
    <dgm:pt modelId="{D7155B6D-FC3D-4FE2-96E5-E13445E11DFB}">
      <dgm:prSet phldrT="[Tekstas]"/>
      <dgm:spPr/>
      <dgm:t>
        <a:bodyPr/>
        <a:lstStyle/>
        <a:p>
          <a:r>
            <a:rPr lang="lt-LT" b="1" dirty="0" smtClean="0"/>
            <a:t>KALBOS TAISYKLINGUMAS</a:t>
          </a:r>
          <a:endParaRPr lang="lt-LT" dirty="0"/>
        </a:p>
      </dgm:t>
    </dgm:pt>
    <dgm:pt modelId="{77741A02-2546-470B-A926-4E07B7B1A6AF}" type="parTrans" cxnId="{D1145AAC-92CF-4B5A-B4E5-4F072B4C36CA}">
      <dgm:prSet/>
      <dgm:spPr/>
      <dgm:t>
        <a:bodyPr/>
        <a:lstStyle/>
        <a:p>
          <a:endParaRPr lang="lt-LT"/>
        </a:p>
      </dgm:t>
    </dgm:pt>
    <dgm:pt modelId="{2CE77FFA-C559-4076-B5B4-FFD625947936}" type="sibTrans" cxnId="{D1145AAC-92CF-4B5A-B4E5-4F072B4C36CA}">
      <dgm:prSet/>
      <dgm:spPr/>
      <dgm:t>
        <a:bodyPr/>
        <a:lstStyle/>
        <a:p>
          <a:endParaRPr lang="lt-LT"/>
        </a:p>
      </dgm:t>
    </dgm:pt>
    <dgm:pt modelId="{C7BA8EF4-1176-46CD-B0FB-1DE4827AA3D4}">
      <dgm:prSet/>
      <dgm:spPr/>
      <dgm:t>
        <a:bodyPr/>
        <a:lstStyle/>
        <a:p>
          <a:r>
            <a:rPr lang="lt-LT" b="1" dirty="0" smtClean="0"/>
            <a:t>KALBOS TAISYKLINGUMAS</a:t>
          </a:r>
          <a:endParaRPr lang="lt-LT" dirty="0"/>
        </a:p>
      </dgm:t>
    </dgm:pt>
    <dgm:pt modelId="{55AD48C9-4E99-42E5-A523-B4BEC7F2F8C0}" type="parTrans" cxnId="{4FA6711D-01FF-47E0-892A-C8B019402AAD}">
      <dgm:prSet/>
      <dgm:spPr/>
      <dgm:t>
        <a:bodyPr/>
        <a:lstStyle/>
        <a:p>
          <a:endParaRPr lang="lt-LT"/>
        </a:p>
      </dgm:t>
    </dgm:pt>
    <dgm:pt modelId="{2B51F0C6-0921-4DBE-91C3-E8A9D5C8E64C}" type="sibTrans" cxnId="{4FA6711D-01FF-47E0-892A-C8B019402AAD}">
      <dgm:prSet/>
      <dgm:spPr/>
      <dgm:t>
        <a:bodyPr/>
        <a:lstStyle/>
        <a:p>
          <a:endParaRPr lang="lt-LT"/>
        </a:p>
      </dgm:t>
    </dgm:pt>
    <dgm:pt modelId="{AFF93D38-3DE4-4A15-98A8-F00C653A88A0}">
      <dgm:prSet/>
      <dgm:spPr/>
      <dgm:t>
        <a:bodyPr/>
        <a:lstStyle/>
        <a:p>
          <a:r>
            <a:rPr lang="lt-LT" b="1" dirty="0" smtClean="0"/>
            <a:t>TEKSTO RAIŠKA</a:t>
          </a:r>
          <a:endParaRPr lang="lt-LT" dirty="0"/>
        </a:p>
      </dgm:t>
    </dgm:pt>
    <dgm:pt modelId="{456C4A5D-AC7F-4504-A21E-33FFE12D1331}" type="parTrans" cxnId="{8191EB76-6CDF-4B6C-97B4-23142052348C}">
      <dgm:prSet/>
      <dgm:spPr/>
      <dgm:t>
        <a:bodyPr/>
        <a:lstStyle/>
        <a:p>
          <a:endParaRPr lang="lt-LT"/>
        </a:p>
      </dgm:t>
    </dgm:pt>
    <dgm:pt modelId="{AE395D44-9BA6-4C15-B2C6-A3D76BA41675}" type="sibTrans" cxnId="{8191EB76-6CDF-4B6C-97B4-23142052348C}">
      <dgm:prSet/>
      <dgm:spPr/>
      <dgm:t>
        <a:bodyPr/>
        <a:lstStyle/>
        <a:p>
          <a:endParaRPr lang="lt-LT"/>
        </a:p>
      </dgm:t>
    </dgm:pt>
    <dgm:pt modelId="{A3FD5A67-FD20-45B6-B0E2-B5727B97300F}">
      <dgm:prSet/>
      <dgm:spPr/>
      <dgm:t>
        <a:bodyPr/>
        <a:lstStyle/>
        <a:p>
          <a:r>
            <a:rPr lang="lt-LT" b="1" smtClean="0"/>
            <a:t>KALBOS TAISYKLINGUMAS</a:t>
          </a:r>
          <a:endParaRPr lang="lt-LT" dirty="0"/>
        </a:p>
      </dgm:t>
    </dgm:pt>
    <dgm:pt modelId="{20D24EAA-642D-4F00-8A2C-28AC94825C32}" type="parTrans" cxnId="{9CA0D8AF-F2AA-4C5E-AB55-F76110594661}">
      <dgm:prSet/>
      <dgm:spPr/>
      <dgm:t>
        <a:bodyPr/>
        <a:lstStyle/>
        <a:p>
          <a:endParaRPr lang="lt-LT"/>
        </a:p>
      </dgm:t>
    </dgm:pt>
    <dgm:pt modelId="{1297F77E-482A-4C5E-88C6-E72314957870}" type="sibTrans" cxnId="{9CA0D8AF-F2AA-4C5E-AB55-F76110594661}">
      <dgm:prSet/>
      <dgm:spPr/>
      <dgm:t>
        <a:bodyPr/>
        <a:lstStyle/>
        <a:p>
          <a:endParaRPr lang="lt-LT"/>
        </a:p>
      </dgm:t>
    </dgm:pt>
    <dgm:pt modelId="{1839C145-E7DD-4B84-BDC7-31B8CB65B004}">
      <dgm:prSet/>
      <dgm:spPr/>
      <dgm:t>
        <a:bodyPr/>
        <a:lstStyle/>
        <a:p>
          <a:r>
            <a:rPr lang="lt-LT" b="1" dirty="0" smtClean="0"/>
            <a:t>TEKSTO RAIŠKA</a:t>
          </a:r>
          <a:endParaRPr lang="lt-LT" dirty="0"/>
        </a:p>
      </dgm:t>
    </dgm:pt>
    <dgm:pt modelId="{055E0A55-B133-426A-8C83-B0E8FB9CAF2F}" type="parTrans" cxnId="{2EB9678A-1241-4EE7-99A5-0D8C21D50473}">
      <dgm:prSet/>
      <dgm:spPr/>
      <dgm:t>
        <a:bodyPr/>
        <a:lstStyle/>
        <a:p>
          <a:endParaRPr lang="lt-LT"/>
        </a:p>
      </dgm:t>
    </dgm:pt>
    <dgm:pt modelId="{34D8E909-C086-4E52-89FD-B552EE59BEF3}" type="sibTrans" cxnId="{2EB9678A-1241-4EE7-99A5-0D8C21D50473}">
      <dgm:prSet/>
      <dgm:spPr/>
      <dgm:t>
        <a:bodyPr/>
        <a:lstStyle/>
        <a:p>
          <a:endParaRPr lang="lt-LT"/>
        </a:p>
      </dgm:t>
    </dgm:pt>
    <dgm:pt modelId="{35FA1DE1-4660-411B-AB64-63230F7B9774}" type="pres">
      <dgm:prSet presAssocID="{69816BBF-5E89-48A4-A1A9-E807C78670EE}" presName="Name0" presStyleCnt="0">
        <dgm:presLayoutVars>
          <dgm:chMax val="7"/>
          <dgm:dir/>
          <dgm:animLvl val="lvl"/>
          <dgm:resizeHandles val="exact"/>
        </dgm:presLayoutVars>
      </dgm:prSet>
      <dgm:spPr/>
      <dgm:t>
        <a:bodyPr/>
        <a:lstStyle/>
        <a:p>
          <a:endParaRPr lang="lt-LT"/>
        </a:p>
      </dgm:t>
    </dgm:pt>
    <dgm:pt modelId="{A7E40004-63C9-4F89-9FD8-E869CD98812A}" type="pres">
      <dgm:prSet presAssocID="{95B80B20-AACD-44C1-8A93-B2A876F956F4}" presName="circle1" presStyleLbl="node1" presStyleIdx="0" presStyleCnt="3">
        <dgm:style>
          <a:lnRef idx="0">
            <a:schemeClr val="accent3"/>
          </a:lnRef>
          <a:fillRef idx="3">
            <a:schemeClr val="accent3"/>
          </a:fillRef>
          <a:effectRef idx="3">
            <a:schemeClr val="accent3"/>
          </a:effectRef>
          <a:fontRef idx="minor">
            <a:schemeClr val="lt1"/>
          </a:fontRef>
        </dgm:style>
      </dgm:prSet>
      <dgm:spPr>
        <a:solidFill>
          <a:srgbClr val="CCFFCC"/>
        </a:solidFill>
      </dgm:spPr>
    </dgm:pt>
    <dgm:pt modelId="{0F9D7C4A-6D5B-4D9C-9078-A322011BF6EB}" type="pres">
      <dgm:prSet presAssocID="{95B80B20-AACD-44C1-8A93-B2A876F956F4}" presName="space" presStyleCnt="0"/>
      <dgm:spPr/>
    </dgm:pt>
    <dgm:pt modelId="{4BF93190-CFA9-44F7-9E6A-62B2E9129C6B}" type="pres">
      <dgm:prSet presAssocID="{95B80B20-AACD-44C1-8A93-B2A876F956F4}" presName="rect1" presStyleLbl="alignAcc1" presStyleIdx="0" presStyleCnt="3"/>
      <dgm:spPr/>
      <dgm:t>
        <a:bodyPr/>
        <a:lstStyle/>
        <a:p>
          <a:endParaRPr lang="lt-LT"/>
        </a:p>
      </dgm:t>
    </dgm:pt>
    <dgm:pt modelId="{5D34DF3E-AAE0-431F-B78A-70205B0C910F}" type="pres">
      <dgm:prSet presAssocID="{72A9CF02-875E-450F-B96B-D943B04EAFAB}" presName="vertSpace2" presStyleLbl="node1" presStyleIdx="0" presStyleCnt="3"/>
      <dgm:spPr/>
    </dgm:pt>
    <dgm:pt modelId="{E7278AFA-376D-44AE-AE0D-C382599A685C}" type="pres">
      <dgm:prSet presAssocID="{72A9CF02-875E-450F-B96B-D943B04EAFAB}" presName="circle2" presStyleLbl="node1" presStyleIdx="1" presStyleCnt="3">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dgm:spPr>
    </dgm:pt>
    <dgm:pt modelId="{15F86FBE-0D51-4ECE-8C44-C962FEC631A7}" type="pres">
      <dgm:prSet presAssocID="{72A9CF02-875E-450F-B96B-D943B04EAFAB}" presName="rect2" presStyleLbl="alignAcc1" presStyleIdx="1" presStyleCnt="3"/>
      <dgm:spPr/>
      <dgm:t>
        <a:bodyPr/>
        <a:lstStyle/>
        <a:p>
          <a:endParaRPr lang="lt-LT"/>
        </a:p>
      </dgm:t>
    </dgm:pt>
    <dgm:pt modelId="{4A7DA525-7833-47A0-AE10-AC7E867B0170}" type="pres">
      <dgm:prSet presAssocID="{838E5260-6097-42F4-B78C-434D716E099E}" presName="vertSpace3" presStyleLbl="node1" presStyleIdx="1" presStyleCnt="3"/>
      <dgm:spPr/>
    </dgm:pt>
    <dgm:pt modelId="{FDCD2966-7C69-4272-82A1-2AA5C8F7197B}" type="pres">
      <dgm:prSet presAssocID="{838E5260-6097-42F4-B78C-434D716E099E}" presName="circle3" presStyleLbl="node1" presStyleIdx="2" presStyleCnt="3">
        <dgm:style>
          <a:lnRef idx="0">
            <a:schemeClr val="accent6"/>
          </a:lnRef>
          <a:fillRef idx="3">
            <a:schemeClr val="accent6"/>
          </a:fillRef>
          <a:effectRef idx="3">
            <a:schemeClr val="accent6"/>
          </a:effectRef>
          <a:fontRef idx="minor">
            <a:schemeClr val="lt1"/>
          </a:fontRef>
        </dgm:style>
      </dgm:prSet>
      <dgm:spPr>
        <a:solidFill>
          <a:schemeClr val="accent6">
            <a:lumMod val="40000"/>
            <a:lumOff val="60000"/>
          </a:schemeClr>
        </a:solidFill>
      </dgm:spPr>
    </dgm:pt>
    <dgm:pt modelId="{07D9AAFB-68B7-4919-ABE4-F1D80EBF4A6E}" type="pres">
      <dgm:prSet presAssocID="{838E5260-6097-42F4-B78C-434D716E099E}" presName="rect3" presStyleLbl="alignAcc1" presStyleIdx="2" presStyleCnt="3"/>
      <dgm:spPr/>
      <dgm:t>
        <a:bodyPr/>
        <a:lstStyle/>
        <a:p>
          <a:endParaRPr lang="lt-LT"/>
        </a:p>
      </dgm:t>
    </dgm:pt>
    <dgm:pt modelId="{CA056B50-16BE-475B-94C8-68F65E7E3640}" type="pres">
      <dgm:prSet presAssocID="{95B80B20-AACD-44C1-8A93-B2A876F956F4}" presName="rect1ParTx" presStyleLbl="alignAcc1" presStyleIdx="2" presStyleCnt="3">
        <dgm:presLayoutVars>
          <dgm:chMax val="1"/>
          <dgm:bulletEnabled val="1"/>
        </dgm:presLayoutVars>
      </dgm:prSet>
      <dgm:spPr/>
      <dgm:t>
        <a:bodyPr/>
        <a:lstStyle/>
        <a:p>
          <a:endParaRPr lang="lt-LT"/>
        </a:p>
      </dgm:t>
    </dgm:pt>
    <dgm:pt modelId="{45E024AC-EE4A-44A1-98BB-868F5BDA6155}" type="pres">
      <dgm:prSet presAssocID="{95B80B20-AACD-44C1-8A93-B2A876F956F4}" presName="rect1ChTx" presStyleLbl="alignAcc1" presStyleIdx="2" presStyleCnt="3">
        <dgm:presLayoutVars>
          <dgm:bulletEnabled val="1"/>
        </dgm:presLayoutVars>
      </dgm:prSet>
      <dgm:spPr/>
      <dgm:t>
        <a:bodyPr/>
        <a:lstStyle/>
        <a:p>
          <a:endParaRPr lang="lt-LT"/>
        </a:p>
      </dgm:t>
    </dgm:pt>
    <dgm:pt modelId="{64E0D846-CAEA-4E8D-A2A5-8D15EDAD600D}" type="pres">
      <dgm:prSet presAssocID="{72A9CF02-875E-450F-B96B-D943B04EAFAB}" presName="rect2ParTx" presStyleLbl="alignAcc1" presStyleIdx="2" presStyleCnt="3">
        <dgm:presLayoutVars>
          <dgm:chMax val="1"/>
          <dgm:bulletEnabled val="1"/>
        </dgm:presLayoutVars>
      </dgm:prSet>
      <dgm:spPr/>
      <dgm:t>
        <a:bodyPr/>
        <a:lstStyle/>
        <a:p>
          <a:endParaRPr lang="lt-LT"/>
        </a:p>
      </dgm:t>
    </dgm:pt>
    <dgm:pt modelId="{04BF1295-E207-45AD-82E8-4EDB6E4B9DD5}" type="pres">
      <dgm:prSet presAssocID="{72A9CF02-875E-450F-B96B-D943B04EAFAB}" presName="rect2ChTx" presStyleLbl="alignAcc1" presStyleIdx="2" presStyleCnt="3">
        <dgm:presLayoutVars>
          <dgm:bulletEnabled val="1"/>
        </dgm:presLayoutVars>
      </dgm:prSet>
      <dgm:spPr/>
      <dgm:t>
        <a:bodyPr/>
        <a:lstStyle/>
        <a:p>
          <a:endParaRPr lang="lt-LT"/>
        </a:p>
      </dgm:t>
    </dgm:pt>
    <dgm:pt modelId="{83A26EF2-6334-45ED-8ED8-32FB0ACE8511}" type="pres">
      <dgm:prSet presAssocID="{838E5260-6097-42F4-B78C-434D716E099E}" presName="rect3ParTx" presStyleLbl="alignAcc1" presStyleIdx="2" presStyleCnt="3">
        <dgm:presLayoutVars>
          <dgm:chMax val="1"/>
          <dgm:bulletEnabled val="1"/>
        </dgm:presLayoutVars>
      </dgm:prSet>
      <dgm:spPr/>
      <dgm:t>
        <a:bodyPr/>
        <a:lstStyle/>
        <a:p>
          <a:endParaRPr lang="lt-LT"/>
        </a:p>
      </dgm:t>
    </dgm:pt>
    <dgm:pt modelId="{D6768DEB-B700-4717-B86E-2487CC1D09A1}" type="pres">
      <dgm:prSet presAssocID="{838E5260-6097-42F4-B78C-434D716E099E}" presName="rect3ChTx" presStyleLbl="alignAcc1" presStyleIdx="2" presStyleCnt="3">
        <dgm:presLayoutVars>
          <dgm:bulletEnabled val="1"/>
        </dgm:presLayoutVars>
      </dgm:prSet>
      <dgm:spPr/>
      <dgm:t>
        <a:bodyPr/>
        <a:lstStyle/>
        <a:p>
          <a:endParaRPr lang="lt-LT"/>
        </a:p>
      </dgm:t>
    </dgm:pt>
  </dgm:ptLst>
  <dgm:cxnLst>
    <dgm:cxn modelId="{0C840796-0DC4-47BA-B1E0-D298BE314E6C}" type="presOf" srcId="{72A9CF02-875E-450F-B96B-D943B04EAFAB}" destId="{64E0D846-CAEA-4E8D-A2A5-8D15EDAD600D}" srcOrd="1" destOrd="0" presId="urn:microsoft.com/office/officeart/2005/8/layout/target3"/>
    <dgm:cxn modelId="{3E67CE0F-D4E4-4B43-A445-1300DA667D61}" type="presOf" srcId="{838E5260-6097-42F4-B78C-434D716E099E}" destId="{07D9AAFB-68B7-4919-ABE4-F1D80EBF4A6E}" srcOrd="0" destOrd="0" presId="urn:microsoft.com/office/officeart/2005/8/layout/target3"/>
    <dgm:cxn modelId="{7B40610C-C3D7-4ADF-BA74-C249757859BE}" type="presOf" srcId="{C7BA8EF4-1176-46CD-B0FB-1DE4827AA3D4}" destId="{04BF1295-E207-45AD-82E8-4EDB6E4B9DD5}" srcOrd="0" destOrd="1" presId="urn:microsoft.com/office/officeart/2005/8/layout/target3"/>
    <dgm:cxn modelId="{9CA0D8AF-F2AA-4C5E-AB55-F76110594661}" srcId="{838E5260-6097-42F4-B78C-434D716E099E}" destId="{A3FD5A67-FD20-45B6-B0E2-B5727B97300F}" srcOrd="1" destOrd="0" parTransId="{20D24EAA-642D-4F00-8A2C-28AC94825C32}" sibTransId="{1297F77E-482A-4C5E-88C6-E72314957870}"/>
    <dgm:cxn modelId="{15A2841B-A2A9-41F0-ABAF-7513438D780E}" type="presOf" srcId="{95B80B20-AACD-44C1-8A93-B2A876F956F4}" destId="{CA056B50-16BE-475B-94C8-68F65E7E3640}" srcOrd="1" destOrd="0" presId="urn:microsoft.com/office/officeart/2005/8/layout/target3"/>
    <dgm:cxn modelId="{6313D62A-08CF-4DFB-8A79-3772A499ADA1}" type="presOf" srcId="{B592A97F-9F5C-4FDA-B7F0-79FF1825611F}" destId="{04BF1295-E207-45AD-82E8-4EDB6E4B9DD5}" srcOrd="0" destOrd="0" presId="urn:microsoft.com/office/officeart/2005/8/layout/target3"/>
    <dgm:cxn modelId="{8191EB76-6CDF-4B6C-97B4-23142052348C}" srcId="{72A9CF02-875E-450F-B96B-D943B04EAFAB}" destId="{AFF93D38-3DE4-4A15-98A8-F00C653A88A0}" srcOrd="2" destOrd="0" parTransId="{456C4A5D-AC7F-4504-A21E-33FFE12D1331}" sibTransId="{AE395D44-9BA6-4C15-B2C6-A3D76BA41675}"/>
    <dgm:cxn modelId="{EC7CA940-BCF1-421E-A255-8456A852E60A}" type="presOf" srcId="{EED3A4E6-52C0-4CD0-85A4-EE786C87C6C2}" destId="{45E024AC-EE4A-44A1-98BB-868F5BDA6155}" srcOrd="0" destOrd="2" presId="urn:microsoft.com/office/officeart/2005/8/layout/target3"/>
    <dgm:cxn modelId="{ECEE540C-F5DC-4A72-A8F9-774A7F9B60F9}" srcId="{72A9CF02-875E-450F-B96B-D943B04EAFAB}" destId="{B592A97F-9F5C-4FDA-B7F0-79FF1825611F}" srcOrd="0" destOrd="0" parTransId="{09BB72A1-CB71-42E5-97CB-27B7FF6B3FA8}" sibTransId="{B35CDC57-3264-473F-819B-EB4AD167E096}"/>
    <dgm:cxn modelId="{05A4496C-C710-4732-AB11-381E1C09CFB0}" type="presOf" srcId="{95B80B20-AACD-44C1-8A93-B2A876F956F4}" destId="{4BF93190-CFA9-44F7-9E6A-62B2E9129C6B}" srcOrd="0" destOrd="0" presId="urn:microsoft.com/office/officeart/2005/8/layout/target3"/>
    <dgm:cxn modelId="{6F18DF81-56E9-4060-B301-B6E5D2C049A1}" srcId="{69816BBF-5E89-48A4-A1A9-E807C78670EE}" destId="{838E5260-6097-42F4-B78C-434D716E099E}" srcOrd="2" destOrd="0" parTransId="{C144B906-EBD6-480C-B3C9-63118AC1B37A}" sibTransId="{2B308AC8-3121-47EF-95D3-92D4B37B1F55}"/>
    <dgm:cxn modelId="{3E06C3F7-6BEE-486F-9C94-A30AD964E29F}" type="presOf" srcId="{838E5260-6097-42F4-B78C-434D716E099E}" destId="{83A26EF2-6334-45ED-8ED8-32FB0ACE8511}" srcOrd="1" destOrd="0" presId="urn:microsoft.com/office/officeart/2005/8/layout/target3"/>
    <dgm:cxn modelId="{30D3784B-A78A-411B-A9E7-2A17EDE7D6C7}" srcId="{95B80B20-AACD-44C1-8A93-B2A876F956F4}" destId="{EED3A4E6-52C0-4CD0-85A4-EE786C87C6C2}" srcOrd="2" destOrd="0" parTransId="{0D8ECBD3-77D8-4351-9693-803E3899925D}" sibTransId="{05E9F95E-B730-4158-B1BF-8A8F961FE8C2}"/>
    <dgm:cxn modelId="{D1145AAC-92CF-4B5A-B4E5-4F072B4C36CA}" srcId="{95B80B20-AACD-44C1-8A93-B2A876F956F4}" destId="{D7155B6D-FC3D-4FE2-96E5-E13445E11DFB}" srcOrd="1" destOrd="0" parTransId="{77741A02-2546-470B-A926-4E07B7B1A6AF}" sibTransId="{2CE77FFA-C559-4076-B5B4-FFD625947936}"/>
    <dgm:cxn modelId="{2D9C9719-E3EA-4AEB-BAFD-EAAA73719864}" srcId="{69816BBF-5E89-48A4-A1A9-E807C78670EE}" destId="{72A9CF02-875E-450F-B96B-D943B04EAFAB}" srcOrd="1" destOrd="0" parTransId="{FE833CA5-0615-403E-B0A8-425B0A7E7B78}" sibTransId="{EFC0EB96-5DB1-42FE-AFE5-ED2D7A58F1F9}"/>
    <dgm:cxn modelId="{B50981B8-3FCD-40B6-A11D-7D974181C561}" type="presOf" srcId="{F5FE7A15-4AFB-4EA3-996C-62E14122088C}" destId="{45E024AC-EE4A-44A1-98BB-868F5BDA6155}" srcOrd="0" destOrd="0" presId="urn:microsoft.com/office/officeart/2005/8/layout/target3"/>
    <dgm:cxn modelId="{C629DE58-E3DD-46E5-BED4-88CCF1AA799C}" type="presOf" srcId="{E5EC9219-5864-4899-8BDE-2F8581CD61E9}" destId="{D6768DEB-B700-4717-B86E-2487CC1D09A1}" srcOrd="0" destOrd="0" presId="urn:microsoft.com/office/officeart/2005/8/layout/target3"/>
    <dgm:cxn modelId="{AC949060-B45A-49A1-8426-1CE66224BE73}" srcId="{838E5260-6097-42F4-B78C-434D716E099E}" destId="{E5EC9219-5864-4899-8BDE-2F8581CD61E9}" srcOrd="0" destOrd="0" parTransId="{88460092-E419-4CE1-AAC7-8A5EF58EE80F}" sibTransId="{8A9066E2-6A5C-4CE9-9965-AE852BC5BFEB}"/>
    <dgm:cxn modelId="{D781B21A-EC9A-4CC4-A2AE-A1302299946F}" type="presOf" srcId="{AFF93D38-3DE4-4A15-98A8-F00C653A88A0}" destId="{04BF1295-E207-45AD-82E8-4EDB6E4B9DD5}" srcOrd="0" destOrd="2" presId="urn:microsoft.com/office/officeart/2005/8/layout/target3"/>
    <dgm:cxn modelId="{F44D2BD1-996F-418C-8EE6-27D639C498D5}" type="presOf" srcId="{A3FD5A67-FD20-45B6-B0E2-B5727B97300F}" destId="{D6768DEB-B700-4717-B86E-2487CC1D09A1}" srcOrd="0" destOrd="1" presId="urn:microsoft.com/office/officeart/2005/8/layout/target3"/>
    <dgm:cxn modelId="{FC3AB382-A8EF-4F31-8941-0D2E9F859872}" type="presOf" srcId="{D7155B6D-FC3D-4FE2-96E5-E13445E11DFB}" destId="{45E024AC-EE4A-44A1-98BB-868F5BDA6155}" srcOrd="0" destOrd="1" presId="urn:microsoft.com/office/officeart/2005/8/layout/target3"/>
    <dgm:cxn modelId="{59835783-7059-4FD3-B3FF-64F529BCE1A8}" type="presOf" srcId="{1839C145-E7DD-4B84-BDC7-31B8CB65B004}" destId="{D6768DEB-B700-4717-B86E-2487CC1D09A1}" srcOrd="0" destOrd="2" presId="urn:microsoft.com/office/officeart/2005/8/layout/target3"/>
    <dgm:cxn modelId="{2EB9678A-1241-4EE7-99A5-0D8C21D50473}" srcId="{838E5260-6097-42F4-B78C-434D716E099E}" destId="{1839C145-E7DD-4B84-BDC7-31B8CB65B004}" srcOrd="2" destOrd="0" parTransId="{055E0A55-B133-426A-8C83-B0E8FB9CAF2F}" sibTransId="{34D8E909-C086-4E52-89FD-B552EE59BEF3}"/>
    <dgm:cxn modelId="{25D27047-289A-46BB-A16C-9E216DEDE8C2}" type="presOf" srcId="{72A9CF02-875E-450F-B96B-D943B04EAFAB}" destId="{15F86FBE-0D51-4ECE-8C44-C962FEC631A7}" srcOrd="0" destOrd="0" presId="urn:microsoft.com/office/officeart/2005/8/layout/target3"/>
    <dgm:cxn modelId="{A6531B78-408D-46FD-A5F5-292D435FB327}" srcId="{95B80B20-AACD-44C1-8A93-B2A876F956F4}" destId="{F5FE7A15-4AFB-4EA3-996C-62E14122088C}" srcOrd="0" destOrd="0" parTransId="{DDC0CB8E-5803-4347-9810-F2B2E9BE692F}" sibTransId="{DCEFE45B-1198-4064-99D1-0B76655FD9FF}"/>
    <dgm:cxn modelId="{8F508E0D-E616-474E-989C-87A1CCA22861}" type="presOf" srcId="{69816BBF-5E89-48A4-A1A9-E807C78670EE}" destId="{35FA1DE1-4660-411B-AB64-63230F7B9774}" srcOrd="0" destOrd="0" presId="urn:microsoft.com/office/officeart/2005/8/layout/target3"/>
    <dgm:cxn modelId="{04C67BB7-D1D0-4CA4-A695-53E38C0A93CC}" srcId="{69816BBF-5E89-48A4-A1A9-E807C78670EE}" destId="{95B80B20-AACD-44C1-8A93-B2A876F956F4}" srcOrd="0" destOrd="0" parTransId="{F81A05B6-F255-402A-9548-42C530CA1E98}" sibTransId="{8AF4A2E7-D40C-4CDC-A07C-8945790568B7}"/>
    <dgm:cxn modelId="{4FA6711D-01FF-47E0-892A-C8B019402AAD}" srcId="{72A9CF02-875E-450F-B96B-D943B04EAFAB}" destId="{C7BA8EF4-1176-46CD-B0FB-1DE4827AA3D4}" srcOrd="1" destOrd="0" parTransId="{55AD48C9-4E99-42E5-A523-B4BEC7F2F8C0}" sibTransId="{2B51F0C6-0921-4DBE-91C3-E8A9D5C8E64C}"/>
    <dgm:cxn modelId="{BFADED93-6DA7-4A82-B59B-68AD2AC5C4EF}" type="presParOf" srcId="{35FA1DE1-4660-411B-AB64-63230F7B9774}" destId="{A7E40004-63C9-4F89-9FD8-E869CD98812A}" srcOrd="0" destOrd="0" presId="urn:microsoft.com/office/officeart/2005/8/layout/target3"/>
    <dgm:cxn modelId="{757EBEF7-DECA-4791-8482-CAE7AEE84E13}" type="presParOf" srcId="{35FA1DE1-4660-411B-AB64-63230F7B9774}" destId="{0F9D7C4A-6D5B-4D9C-9078-A322011BF6EB}" srcOrd="1" destOrd="0" presId="urn:microsoft.com/office/officeart/2005/8/layout/target3"/>
    <dgm:cxn modelId="{D428E270-F8AF-4109-8996-9C2893EE57DC}" type="presParOf" srcId="{35FA1DE1-4660-411B-AB64-63230F7B9774}" destId="{4BF93190-CFA9-44F7-9E6A-62B2E9129C6B}" srcOrd="2" destOrd="0" presId="urn:microsoft.com/office/officeart/2005/8/layout/target3"/>
    <dgm:cxn modelId="{B00A5AF2-9008-4E3B-A718-FF4FB5AAC1F8}" type="presParOf" srcId="{35FA1DE1-4660-411B-AB64-63230F7B9774}" destId="{5D34DF3E-AAE0-431F-B78A-70205B0C910F}" srcOrd="3" destOrd="0" presId="urn:microsoft.com/office/officeart/2005/8/layout/target3"/>
    <dgm:cxn modelId="{D775CADF-0206-431F-BE61-859576A715AB}" type="presParOf" srcId="{35FA1DE1-4660-411B-AB64-63230F7B9774}" destId="{E7278AFA-376D-44AE-AE0D-C382599A685C}" srcOrd="4" destOrd="0" presId="urn:microsoft.com/office/officeart/2005/8/layout/target3"/>
    <dgm:cxn modelId="{A57CCC92-894A-44E5-BB32-4EE4084B5D1D}" type="presParOf" srcId="{35FA1DE1-4660-411B-AB64-63230F7B9774}" destId="{15F86FBE-0D51-4ECE-8C44-C962FEC631A7}" srcOrd="5" destOrd="0" presId="urn:microsoft.com/office/officeart/2005/8/layout/target3"/>
    <dgm:cxn modelId="{AD8FD22D-404B-47B7-BE7F-61D3AB124304}" type="presParOf" srcId="{35FA1DE1-4660-411B-AB64-63230F7B9774}" destId="{4A7DA525-7833-47A0-AE10-AC7E867B0170}" srcOrd="6" destOrd="0" presId="urn:microsoft.com/office/officeart/2005/8/layout/target3"/>
    <dgm:cxn modelId="{869568F8-28E7-4168-B615-7C678832BA9D}" type="presParOf" srcId="{35FA1DE1-4660-411B-AB64-63230F7B9774}" destId="{FDCD2966-7C69-4272-82A1-2AA5C8F7197B}" srcOrd="7" destOrd="0" presId="urn:microsoft.com/office/officeart/2005/8/layout/target3"/>
    <dgm:cxn modelId="{EC40EEBD-2711-430B-8720-5C85ADD5CB30}" type="presParOf" srcId="{35FA1DE1-4660-411B-AB64-63230F7B9774}" destId="{07D9AAFB-68B7-4919-ABE4-F1D80EBF4A6E}" srcOrd="8" destOrd="0" presId="urn:microsoft.com/office/officeart/2005/8/layout/target3"/>
    <dgm:cxn modelId="{CD7F57B9-B0B0-4E1F-8C51-A510C8EA9386}" type="presParOf" srcId="{35FA1DE1-4660-411B-AB64-63230F7B9774}" destId="{CA056B50-16BE-475B-94C8-68F65E7E3640}" srcOrd="9" destOrd="0" presId="urn:microsoft.com/office/officeart/2005/8/layout/target3"/>
    <dgm:cxn modelId="{91713EF1-F21C-4A70-9642-AD672C694D0B}" type="presParOf" srcId="{35FA1DE1-4660-411B-AB64-63230F7B9774}" destId="{45E024AC-EE4A-44A1-98BB-868F5BDA6155}" srcOrd="10" destOrd="0" presId="urn:microsoft.com/office/officeart/2005/8/layout/target3"/>
    <dgm:cxn modelId="{7092D79B-69CD-438D-8FB3-15E6491FC086}" type="presParOf" srcId="{35FA1DE1-4660-411B-AB64-63230F7B9774}" destId="{64E0D846-CAEA-4E8D-A2A5-8D15EDAD600D}" srcOrd="11" destOrd="0" presId="urn:microsoft.com/office/officeart/2005/8/layout/target3"/>
    <dgm:cxn modelId="{8521961D-571E-4C2C-B006-FB69629C35D9}" type="presParOf" srcId="{35FA1DE1-4660-411B-AB64-63230F7B9774}" destId="{04BF1295-E207-45AD-82E8-4EDB6E4B9DD5}" srcOrd="12" destOrd="0" presId="urn:microsoft.com/office/officeart/2005/8/layout/target3"/>
    <dgm:cxn modelId="{3C9BE0E9-6F40-4E38-A80D-B0545882BC5A}" type="presParOf" srcId="{35FA1DE1-4660-411B-AB64-63230F7B9774}" destId="{83A26EF2-6334-45ED-8ED8-32FB0ACE8511}" srcOrd="13" destOrd="0" presId="urn:microsoft.com/office/officeart/2005/8/layout/target3"/>
    <dgm:cxn modelId="{8C346A97-CBA4-4BBF-982F-DDE02224678E}" type="presParOf" srcId="{35FA1DE1-4660-411B-AB64-63230F7B9774}" destId="{D6768DEB-B700-4717-B86E-2487CC1D09A1}" srcOrd="14"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7E40004-63C9-4F89-9FD8-E869CD98812A}">
      <dsp:nvSpPr>
        <dsp:cNvPr id="0" name=""/>
        <dsp:cNvSpPr/>
      </dsp:nvSpPr>
      <dsp:spPr>
        <a:xfrm>
          <a:off x="0" y="0"/>
          <a:ext cx="4525963" cy="4525963"/>
        </a:xfrm>
        <a:prstGeom prst="pie">
          <a:avLst>
            <a:gd name="adj1" fmla="val 5400000"/>
            <a:gd name="adj2" fmla="val 16200000"/>
          </a:avLst>
        </a:prstGeom>
        <a:solidFill>
          <a:srgbClr val="CCFFCC"/>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sp>
    <dsp:sp modelId="{4BF93190-CFA9-44F7-9E6A-62B2E9129C6B}">
      <dsp:nvSpPr>
        <dsp:cNvPr id="0" name=""/>
        <dsp:cNvSpPr/>
      </dsp:nvSpPr>
      <dsp:spPr>
        <a:xfrm>
          <a:off x="2262981" y="0"/>
          <a:ext cx="5966618" cy="4525963"/>
        </a:xfrm>
        <a:prstGeom prst="rect">
          <a:avLst/>
        </a:prstGeom>
        <a:solidFill>
          <a:srgbClr val="CCFFCC"/>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lt-LT" sz="3600" kern="1200" dirty="0" smtClean="0"/>
            <a:t>Aukštesnysis lygis</a:t>
          </a:r>
          <a:endParaRPr lang="lt-LT" sz="3600" kern="1200" dirty="0"/>
        </a:p>
      </dsp:txBody>
      <dsp:txXfrm>
        <a:off x="2262981" y="0"/>
        <a:ext cx="2983309" cy="1357791"/>
      </dsp:txXfrm>
    </dsp:sp>
    <dsp:sp modelId="{E7278AFA-376D-44AE-AE0D-C382599A685C}">
      <dsp:nvSpPr>
        <dsp:cNvPr id="0" name=""/>
        <dsp:cNvSpPr/>
      </dsp:nvSpPr>
      <dsp:spPr>
        <a:xfrm>
          <a:off x="792044" y="1357791"/>
          <a:ext cx="2941873" cy="2941873"/>
        </a:xfrm>
        <a:prstGeom prst="pie">
          <a:avLst>
            <a:gd name="adj1" fmla="val 5400000"/>
            <a:gd name="adj2" fmla="val 16200000"/>
          </a:avLst>
        </a:prstGeom>
        <a:solidFill>
          <a:schemeClr val="accent1">
            <a:lumMod val="20000"/>
            <a:lumOff val="8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sp>
    <dsp:sp modelId="{15F86FBE-0D51-4ECE-8C44-C962FEC631A7}">
      <dsp:nvSpPr>
        <dsp:cNvPr id="0" name=""/>
        <dsp:cNvSpPr/>
      </dsp:nvSpPr>
      <dsp:spPr>
        <a:xfrm>
          <a:off x="2262981" y="1357791"/>
          <a:ext cx="5966618" cy="2941873"/>
        </a:xfrm>
        <a:prstGeom prst="rect">
          <a:avLst/>
        </a:prstGeom>
        <a:solidFill>
          <a:schemeClr val="accent1">
            <a:lumMod val="20000"/>
            <a:lumOff val="8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lt-LT" sz="3600" kern="1200" dirty="0" smtClean="0"/>
            <a:t>Pagrindinis lygis</a:t>
          </a:r>
          <a:endParaRPr lang="lt-LT" sz="3600" kern="1200" dirty="0"/>
        </a:p>
      </dsp:txBody>
      <dsp:txXfrm>
        <a:off x="2262981" y="1357791"/>
        <a:ext cx="2983309" cy="1357787"/>
      </dsp:txXfrm>
    </dsp:sp>
    <dsp:sp modelId="{FDCD2966-7C69-4272-82A1-2AA5C8F7197B}">
      <dsp:nvSpPr>
        <dsp:cNvPr id="0" name=""/>
        <dsp:cNvSpPr/>
      </dsp:nvSpPr>
      <dsp:spPr>
        <a:xfrm>
          <a:off x="1584087" y="2715579"/>
          <a:ext cx="1357787" cy="1357787"/>
        </a:xfrm>
        <a:prstGeom prst="pie">
          <a:avLst>
            <a:gd name="adj1" fmla="val 5400000"/>
            <a:gd name="adj2" fmla="val 16200000"/>
          </a:avLst>
        </a:prstGeom>
        <a:solidFill>
          <a:schemeClr val="accent6">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sp>
    <dsp:sp modelId="{07D9AAFB-68B7-4919-ABE4-F1D80EBF4A6E}">
      <dsp:nvSpPr>
        <dsp:cNvPr id="0" name=""/>
        <dsp:cNvSpPr/>
      </dsp:nvSpPr>
      <dsp:spPr>
        <a:xfrm>
          <a:off x="2262981" y="2715579"/>
          <a:ext cx="5966618" cy="1357787"/>
        </a:xfrm>
        <a:prstGeom prst="rect">
          <a:avLst/>
        </a:prstGeom>
        <a:solidFill>
          <a:schemeClr val="accent6">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lt-LT" sz="3600" kern="1200" dirty="0" smtClean="0"/>
            <a:t>Patenkinamas lygis</a:t>
          </a:r>
          <a:endParaRPr lang="lt-LT" sz="3600" kern="1200" dirty="0"/>
        </a:p>
      </dsp:txBody>
      <dsp:txXfrm>
        <a:off x="2262981" y="2715579"/>
        <a:ext cx="2983309" cy="1357787"/>
      </dsp:txXfrm>
    </dsp:sp>
    <dsp:sp modelId="{45E024AC-EE4A-44A1-98BB-868F5BDA6155}">
      <dsp:nvSpPr>
        <dsp:cNvPr id="0" name=""/>
        <dsp:cNvSpPr/>
      </dsp:nvSpPr>
      <dsp:spPr>
        <a:xfrm>
          <a:off x="5246290" y="0"/>
          <a:ext cx="2983309" cy="135779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lt-LT" sz="1900" b="1" kern="1200" dirty="0" smtClean="0"/>
            <a:t>RAŠINIO TURINYS</a:t>
          </a:r>
          <a:endParaRPr lang="lt-LT" sz="1900" kern="1200" dirty="0"/>
        </a:p>
        <a:p>
          <a:pPr marL="171450" lvl="1" indent="-171450" algn="l" defTabSz="844550">
            <a:lnSpc>
              <a:spcPct val="90000"/>
            </a:lnSpc>
            <a:spcBef>
              <a:spcPct val="0"/>
            </a:spcBef>
            <a:spcAft>
              <a:spcPct val="15000"/>
            </a:spcAft>
            <a:buChar char="••"/>
          </a:pPr>
          <a:r>
            <a:rPr lang="lt-LT" sz="1900" b="1" kern="1200" dirty="0" smtClean="0"/>
            <a:t>KALBOS TAISYKLINGUMAS</a:t>
          </a:r>
          <a:endParaRPr lang="lt-LT" sz="1900" kern="1200" dirty="0"/>
        </a:p>
        <a:p>
          <a:pPr marL="171450" lvl="1" indent="-171450" algn="l" defTabSz="844550">
            <a:lnSpc>
              <a:spcPct val="90000"/>
            </a:lnSpc>
            <a:spcBef>
              <a:spcPct val="0"/>
            </a:spcBef>
            <a:spcAft>
              <a:spcPct val="15000"/>
            </a:spcAft>
            <a:buChar char="••"/>
          </a:pPr>
          <a:r>
            <a:rPr lang="lt-LT" sz="1900" b="1" kern="1200" dirty="0" smtClean="0"/>
            <a:t>TEKSTO RAIŠKA</a:t>
          </a:r>
          <a:endParaRPr lang="lt-LT" sz="1900" kern="1200" dirty="0"/>
        </a:p>
      </dsp:txBody>
      <dsp:txXfrm>
        <a:off x="5246290" y="0"/>
        <a:ext cx="2983309" cy="1357791"/>
      </dsp:txXfrm>
    </dsp:sp>
    <dsp:sp modelId="{04BF1295-E207-45AD-82E8-4EDB6E4B9DD5}">
      <dsp:nvSpPr>
        <dsp:cNvPr id="0" name=""/>
        <dsp:cNvSpPr/>
      </dsp:nvSpPr>
      <dsp:spPr>
        <a:xfrm>
          <a:off x="5246290" y="1357791"/>
          <a:ext cx="2983309" cy="135778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lt-LT" sz="1900" b="1" kern="1200" dirty="0" smtClean="0"/>
            <a:t>RAŠINIO TURINYS</a:t>
          </a:r>
          <a:endParaRPr lang="lt-LT" sz="1900" kern="1200" dirty="0"/>
        </a:p>
        <a:p>
          <a:pPr marL="171450" lvl="1" indent="-171450" algn="l" defTabSz="844550">
            <a:lnSpc>
              <a:spcPct val="90000"/>
            </a:lnSpc>
            <a:spcBef>
              <a:spcPct val="0"/>
            </a:spcBef>
            <a:spcAft>
              <a:spcPct val="15000"/>
            </a:spcAft>
            <a:buChar char="••"/>
          </a:pPr>
          <a:r>
            <a:rPr lang="lt-LT" sz="1900" b="1" kern="1200" dirty="0" smtClean="0"/>
            <a:t>KALBOS TAISYKLINGUMAS</a:t>
          </a:r>
          <a:endParaRPr lang="lt-LT" sz="1900" kern="1200" dirty="0"/>
        </a:p>
        <a:p>
          <a:pPr marL="171450" lvl="1" indent="-171450" algn="l" defTabSz="844550">
            <a:lnSpc>
              <a:spcPct val="90000"/>
            </a:lnSpc>
            <a:spcBef>
              <a:spcPct val="0"/>
            </a:spcBef>
            <a:spcAft>
              <a:spcPct val="15000"/>
            </a:spcAft>
            <a:buChar char="••"/>
          </a:pPr>
          <a:r>
            <a:rPr lang="lt-LT" sz="1900" b="1" kern="1200" dirty="0" smtClean="0"/>
            <a:t>TEKSTO RAIŠKA</a:t>
          </a:r>
          <a:endParaRPr lang="lt-LT" sz="1900" kern="1200" dirty="0"/>
        </a:p>
      </dsp:txBody>
      <dsp:txXfrm>
        <a:off x="5246290" y="1357791"/>
        <a:ext cx="2983309" cy="1357787"/>
      </dsp:txXfrm>
    </dsp:sp>
    <dsp:sp modelId="{D6768DEB-B700-4717-B86E-2487CC1D09A1}">
      <dsp:nvSpPr>
        <dsp:cNvPr id="0" name=""/>
        <dsp:cNvSpPr/>
      </dsp:nvSpPr>
      <dsp:spPr>
        <a:xfrm>
          <a:off x="5246290" y="2715579"/>
          <a:ext cx="2983309" cy="135778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lt-LT" sz="1900" b="1" kern="1200" dirty="0" smtClean="0"/>
            <a:t>RAŠINIO TURINYS</a:t>
          </a:r>
          <a:endParaRPr lang="lt-LT" sz="1900" kern="1200" dirty="0"/>
        </a:p>
        <a:p>
          <a:pPr marL="171450" lvl="1" indent="-171450" algn="l" defTabSz="844550">
            <a:lnSpc>
              <a:spcPct val="90000"/>
            </a:lnSpc>
            <a:spcBef>
              <a:spcPct val="0"/>
            </a:spcBef>
            <a:spcAft>
              <a:spcPct val="15000"/>
            </a:spcAft>
            <a:buChar char="••"/>
          </a:pPr>
          <a:r>
            <a:rPr lang="lt-LT" sz="1900" b="1" kern="1200" smtClean="0"/>
            <a:t>KALBOS TAISYKLINGUMAS</a:t>
          </a:r>
          <a:endParaRPr lang="lt-LT" sz="1900" kern="1200" dirty="0"/>
        </a:p>
        <a:p>
          <a:pPr marL="171450" lvl="1" indent="-171450" algn="l" defTabSz="844550">
            <a:lnSpc>
              <a:spcPct val="90000"/>
            </a:lnSpc>
            <a:spcBef>
              <a:spcPct val="0"/>
            </a:spcBef>
            <a:spcAft>
              <a:spcPct val="15000"/>
            </a:spcAft>
            <a:buChar char="••"/>
          </a:pPr>
          <a:r>
            <a:rPr lang="lt-LT" sz="1900" b="1" kern="1200" dirty="0" smtClean="0"/>
            <a:t>TEKSTO RAIŠKA</a:t>
          </a:r>
          <a:endParaRPr lang="lt-LT" sz="1900" kern="1200" dirty="0"/>
        </a:p>
      </dsp:txBody>
      <dsp:txXfrm>
        <a:off x="5246290" y="2715579"/>
        <a:ext cx="2983309" cy="1357787"/>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lt-LT"/>
          </a:p>
        </p:txBody>
      </p:sp>
      <p:sp>
        <p:nvSpPr>
          <p:cNvPr id="3" name="Datos vietos rezervavimo ženklas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F279F38B-AB38-4A17-8D12-E07210A9360D}" type="datetimeFigureOut">
              <a:rPr lang="lt-LT"/>
              <a:pPr>
                <a:defRPr/>
              </a:pPr>
              <a:t>2013.03.30</a:t>
            </a:fld>
            <a:endParaRPr lang="lt-LT"/>
          </a:p>
        </p:txBody>
      </p:sp>
      <p:sp>
        <p:nvSpPr>
          <p:cNvPr id="4" name="Skaidrės vaizdo vietos rezervavimo ženkla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lt-LT" noProof="0"/>
          </a:p>
        </p:txBody>
      </p:sp>
      <p:sp>
        <p:nvSpPr>
          <p:cNvPr id="5" name="Pastabų vietos rezervavimo ženkl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lt-LT" noProof="0" smtClean="0"/>
              <a:t>Spustelėję redag. ruoš. teksto stilių</a:t>
            </a:r>
          </a:p>
          <a:p>
            <a:pPr lvl="1"/>
            <a:r>
              <a:rPr lang="lt-LT" noProof="0" smtClean="0"/>
              <a:t>Antras lygmuo</a:t>
            </a:r>
          </a:p>
          <a:p>
            <a:pPr lvl="2"/>
            <a:r>
              <a:rPr lang="lt-LT" noProof="0" smtClean="0"/>
              <a:t>Trečias lygmuo</a:t>
            </a:r>
          </a:p>
          <a:p>
            <a:pPr lvl="3"/>
            <a:r>
              <a:rPr lang="lt-LT" noProof="0" smtClean="0"/>
              <a:t>Ketvirtas lygmuo</a:t>
            </a:r>
          </a:p>
          <a:p>
            <a:pPr lvl="4"/>
            <a:r>
              <a:rPr lang="lt-LT" noProof="0" smtClean="0"/>
              <a:t>Penktas lygmuo</a:t>
            </a:r>
            <a:endParaRPr lang="lt-LT" noProof="0"/>
          </a:p>
        </p:txBody>
      </p:sp>
      <p:sp>
        <p:nvSpPr>
          <p:cNvPr id="6" name="Poraštės vietos rezervavimo ženklas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lt-LT"/>
          </a:p>
        </p:txBody>
      </p:sp>
      <p:sp>
        <p:nvSpPr>
          <p:cNvPr id="7" name="Skaidrės numerio vietos rezervavimo ženklas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41775D6-C46E-4BF3-95D1-54C1C02D3F2F}" type="slidenum">
              <a:rPr lang="lt-LT"/>
              <a:pPr>
                <a:defRPr/>
              </a:pPr>
              <a:t>‹#›</a:t>
            </a:fld>
            <a:endParaRPr lang="lt-LT"/>
          </a:p>
        </p:txBody>
      </p:sp>
    </p:spTree>
    <p:extLst>
      <p:ext uri="{BB962C8B-B14F-4D97-AF65-F5344CB8AC3E}">
        <p14:creationId xmlns:p14="http://schemas.microsoft.com/office/powerpoint/2010/main" xmlns="" val="5526285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kaidrės vaizdo vietos rezervavimo ženklas 1"/>
          <p:cNvSpPr>
            <a:spLocks noGrp="1" noRot="1" noChangeAspect="1"/>
          </p:cNvSpPr>
          <p:nvPr>
            <p:ph type="sldImg"/>
          </p:nvPr>
        </p:nvSpPr>
        <p:spPr bwMode="auto">
          <a:noFill/>
          <a:ln>
            <a:solidFill>
              <a:srgbClr val="000000"/>
            </a:solidFill>
            <a:miter lim="800000"/>
            <a:headEnd/>
            <a:tailEnd/>
          </a:ln>
        </p:spPr>
      </p:sp>
      <p:sp>
        <p:nvSpPr>
          <p:cNvPr id="16386" name="Pastabų vietos rezervavimo ženkla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7" name="Skaidrės numerio vietos rezervavimo ženklas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C9313F-C67A-47CB-ABC6-AE0C1CB57FF8}" type="slidenum">
              <a:rPr lang="lt-LT"/>
              <a:pPr fontAlgn="base">
                <a:spcBef>
                  <a:spcPct val="0"/>
                </a:spcBef>
                <a:spcAft>
                  <a:spcPct val="0"/>
                </a:spcAft>
                <a:defRPr/>
              </a:pPr>
              <a:t>1</a:t>
            </a:fld>
            <a:endParaRPr lang="lt-L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lt-LT" dirty="0"/>
          </a:p>
        </p:txBody>
      </p:sp>
      <p:sp>
        <p:nvSpPr>
          <p:cNvPr id="4" name="Skaidrės numerio vietos rezervavimo ženklas 3"/>
          <p:cNvSpPr>
            <a:spLocks noGrp="1"/>
          </p:cNvSpPr>
          <p:nvPr>
            <p:ph type="sldNum" sz="quarter" idx="10"/>
          </p:nvPr>
        </p:nvSpPr>
        <p:spPr/>
        <p:txBody>
          <a:bodyPr/>
          <a:lstStyle/>
          <a:p>
            <a:pPr>
              <a:defRPr/>
            </a:pPr>
            <a:fld id="{B41775D6-C46E-4BF3-95D1-54C1C02D3F2F}" type="slidenum">
              <a:rPr lang="lt-LT" smtClean="0"/>
              <a:pPr>
                <a:defRPr/>
              </a:pPr>
              <a:t>5</a:t>
            </a:fld>
            <a:endParaRPr lang="lt-L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a:defRPr/>
            </a:pPr>
            <a:fld id="{B41775D6-C46E-4BF3-95D1-54C1C02D3F2F}" type="slidenum">
              <a:rPr lang="lt-LT" smtClean="0"/>
              <a:pPr>
                <a:defRPr/>
              </a:pPr>
              <a:t>12</a:t>
            </a:fld>
            <a:endParaRPr lang="lt-LT"/>
          </a:p>
        </p:txBody>
      </p:sp>
    </p:spTree>
    <p:extLst>
      <p:ext uri="{BB962C8B-B14F-4D97-AF65-F5344CB8AC3E}">
        <p14:creationId xmlns:p14="http://schemas.microsoft.com/office/powerpoint/2010/main" xmlns="" val="2830515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a:defRPr/>
            </a:pPr>
            <a:fld id="{B41775D6-C46E-4BF3-95D1-54C1C02D3F2F}" type="slidenum">
              <a:rPr lang="lt-LT" smtClean="0"/>
              <a:pPr>
                <a:defRPr/>
              </a:pPr>
              <a:t>18</a:t>
            </a:fld>
            <a:endParaRPr lang="lt-LT"/>
          </a:p>
        </p:txBody>
      </p:sp>
    </p:spTree>
    <p:extLst>
      <p:ext uri="{BB962C8B-B14F-4D97-AF65-F5344CB8AC3E}">
        <p14:creationId xmlns:p14="http://schemas.microsoft.com/office/powerpoint/2010/main" xmlns="" val="448746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a:defRPr/>
            </a:pPr>
            <a:fld id="{B41775D6-C46E-4BF3-95D1-54C1C02D3F2F}" type="slidenum">
              <a:rPr lang="lt-LT" smtClean="0"/>
              <a:pPr>
                <a:defRPr/>
              </a:pPr>
              <a:t>19</a:t>
            </a:fld>
            <a:endParaRPr lang="lt-LT"/>
          </a:p>
        </p:txBody>
      </p:sp>
    </p:spTree>
    <p:extLst>
      <p:ext uri="{BB962C8B-B14F-4D97-AF65-F5344CB8AC3E}">
        <p14:creationId xmlns:p14="http://schemas.microsoft.com/office/powerpoint/2010/main" xmlns="" val="448746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a:defRPr/>
            </a:pPr>
            <a:fld id="{B41775D6-C46E-4BF3-95D1-54C1C02D3F2F}" type="slidenum">
              <a:rPr lang="lt-LT" smtClean="0"/>
              <a:pPr>
                <a:defRPr/>
              </a:pPr>
              <a:t>20</a:t>
            </a:fld>
            <a:endParaRPr lang="lt-LT"/>
          </a:p>
        </p:txBody>
      </p:sp>
    </p:spTree>
    <p:extLst>
      <p:ext uri="{BB962C8B-B14F-4D97-AF65-F5344CB8AC3E}">
        <p14:creationId xmlns:p14="http://schemas.microsoft.com/office/powerpoint/2010/main" xmlns="" val="448746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a:defRPr/>
            </a:pPr>
            <a:fld id="{B41775D6-C46E-4BF3-95D1-54C1C02D3F2F}" type="slidenum">
              <a:rPr lang="lt-LT" smtClean="0"/>
              <a:pPr>
                <a:defRPr/>
              </a:pPr>
              <a:t>22</a:t>
            </a:fld>
            <a:endParaRPr lang="lt-LT"/>
          </a:p>
        </p:txBody>
      </p:sp>
    </p:spTree>
    <p:extLst>
      <p:ext uri="{BB962C8B-B14F-4D97-AF65-F5344CB8AC3E}">
        <p14:creationId xmlns:p14="http://schemas.microsoft.com/office/powerpoint/2010/main" xmlns="" val="448746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a:defRPr/>
            </a:pPr>
            <a:fld id="{B41775D6-C46E-4BF3-95D1-54C1C02D3F2F}" type="slidenum">
              <a:rPr lang="lt-LT" smtClean="0"/>
              <a:pPr>
                <a:defRPr/>
              </a:pPr>
              <a:t>23</a:t>
            </a:fld>
            <a:endParaRPr lang="lt-LT"/>
          </a:p>
        </p:txBody>
      </p:sp>
    </p:spTree>
    <p:extLst>
      <p:ext uri="{BB962C8B-B14F-4D97-AF65-F5344CB8AC3E}">
        <p14:creationId xmlns:p14="http://schemas.microsoft.com/office/powerpoint/2010/main" xmlns="" val="448746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Spustelėję redag. ruoš. pavad. stilių</a:t>
            </a:r>
            <a:endParaRPr lang="lt-LT"/>
          </a:p>
        </p:txBody>
      </p:sp>
      <p:sp>
        <p:nvSpPr>
          <p:cNvPr id="3" name="Antrinis pavadinima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lvl1pPr>
              <a:defRPr/>
            </a:lvl1pPr>
          </a:lstStyle>
          <a:p>
            <a:pPr>
              <a:defRPr/>
            </a:pPr>
            <a:fld id="{EFFC048F-1021-4F69-AB85-AB33B2F715BB}" type="datetimeFigureOut">
              <a:rPr lang="lt-LT"/>
              <a:pPr>
                <a:defRPr/>
              </a:pPr>
              <a:t>2013.03.30</a:t>
            </a:fld>
            <a:endParaRPr lang="lt-LT"/>
          </a:p>
        </p:txBody>
      </p:sp>
      <p:sp>
        <p:nvSpPr>
          <p:cNvPr id="5" name="Poraštės vietos rezervavimo ženklas 4"/>
          <p:cNvSpPr>
            <a:spLocks noGrp="1"/>
          </p:cNvSpPr>
          <p:nvPr>
            <p:ph type="ftr" sz="quarter" idx="11"/>
          </p:nvPr>
        </p:nvSpPr>
        <p:spPr/>
        <p:txBody>
          <a:bodyPr/>
          <a:lstStyle>
            <a:lvl1pPr>
              <a:defRPr/>
            </a:lvl1pPr>
          </a:lstStyle>
          <a:p>
            <a:pPr>
              <a:defRPr/>
            </a:pPr>
            <a:endParaRPr lang="lt-LT"/>
          </a:p>
        </p:txBody>
      </p:sp>
      <p:sp>
        <p:nvSpPr>
          <p:cNvPr id="6" name="Skaidrės numerio vietos rezervavimo ženklas 5"/>
          <p:cNvSpPr>
            <a:spLocks noGrp="1"/>
          </p:cNvSpPr>
          <p:nvPr>
            <p:ph type="sldNum" sz="quarter" idx="12"/>
          </p:nvPr>
        </p:nvSpPr>
        <p:spPr/>
        <p:txBody>
          <a:bodyPr/>
          <a:lstStyle>
            <a:lvl1pPr>
              <a:defRPr/>
            </a:lvl1pPr>
          </a:lstStyle>
          <a:p>
            <a:pPr>
              <a:defRPr/>
            </a:pPr>
            <a:fld id="{F7FA96B3-DFF2-43FF-8E6D-D7984859407A}" type="slidenum">
              <a:rPr lang="lt-LT"/>
              <a:pPr>
                <a:defRPr/>
              </a:pPr>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lvl1pPr>
              <a:defRPr/>
            </a:lvl1pPr>
          </a:lstStyle>
          <a:p>
            <a:pPr>
              <a:defRPr/>
            </a:pPr>
            <a:fld id="{5656E12B-6C84-4CDA-A9C0-B06DF5BF0AEB}" type="datetimeFigureOut">
              <a:rPr lang="lt-LT"/>
              <a:pPr>
                <a:defRPr/>
              </a:pPr>
              <a:t>2013.03.30</a:t>
            </a:fld>
            <a:endParaRPr lang="lt-LT"/>
          </a:p>
        </p:txBody>
      </p:sp>
      <p:sp>
        <p:nvSpPr>
          <p:cNvPr id="5" name="Poraštės vietos rezervavimo ženklas 4"/>
          <p:cNvSpPr>
            <a:spLocks noGrp="1"/>
          </p:cNvSpPr>
          <p:nvPr>
            <p:ph type="ftr" sz="quarter" idx="11"/>
          </p:nvPr>
        </p:nvSpPr>
        <p:spPr/>
        <p:txBody>
          <a:bodyPr/>
          <a:lstStyle>
            <a:lvl1pPr>
              <a:defRPr/>
            </a:lvl1pPr>
          </a:lstStyle>
          <a:p>
            <a:pPr>
              <a:defRPr/>
            </a:pPr>
            <a:endParaRPr lang="lt-LT"/>
          </a:p>
        </p:txBody>
      </p:sp>
      <p:sp>
        <p:nvSpPr>
          <p:cNvPr id="6" name="Skaidrės numerio vietos rezervavimo ženklas 5"/>
          <p:cNvSpPr>
            <a:spLocks noGrp="1"/>
          </p:cNvSpPr>
          <p:nvPr>
            <p:ph type="sldNum" sz="quarter" idx="12"/>
          </p:nvPr>
        </p:nvSpPr>
        <p:spPr/>
        <p:txBody>
          <a:bodyPr/>
          <a:lstStyle>
            <a:lvl1pPr>
              <a:defRPr/>
            </a:lvl1pPr>
          </a:lstStyle>
          <a:p>
            <a:pPr>
              <a:defRPr/>
            </a:pPr>
            <a:fld id="{ACA24B66-158D-47EC-94C0-087EDECBE492}" type="slidenum">
              <a:rPr lang="lt-LT"/>
              <a:pPr>
                <a:defRPr/>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lvl1pPr>
              <a:defRPr/>
            </a:lvl1pPr>
          </a:lstStyle>
          <a:p>
            <a:pPr>
              <a:defRPr/>
            </a:pPr>
            <a:fld id="{BA75A459-61B1-4314-AA46-6D0FE629123A}" type="datetimeFigureOut">
              <a:rPr lang="lt-LT"/>
              <a:pPr>
                <a:defRPr/>
              </a:pPr>
              <a:t>2013.03.30</a:t>
            </a:fld>
            <a:endParaRPr lang="lt-LT"/>
          </a:p>
        </p:txBody>
      </p:sp>
      <p:sp>
        <p:nvSpPr>
          <p:cNvPr id="5" name="Poraštės vietos rezervavimo ženklas 4"/>
          <p:cNvSpPr>
            <a:spLocks noGrp="1"/>
          </p:cNvSpPr>
          <p:nvPr>
            <p:ph type="ftr" sz="quarter" idx="11"/>
          </p:nvPr>
        </p:nvSpPr>
        <p:spPr/>
        <p:txBody>
          <a:bodyPr/>
          <a:lstStyle>
            <a:lvl1pPr>
              <a:defRPr/>
            </a:lvl1pPr>
          </a:lstStyle>
          <a:p>
            <a:pPr>
              <a:defRPr/>
            </a:pPr>
            <a:endParaRPr lang="lt-LT"/>
          </a:p>
        </p:txBody>
      </p:sp>
      <p:sp>
        <p:nvSpPr>
          <p:cNvPr id="6" name="Skaidrės numerio vietos rezervavimo ženklas 5"/>
          <p:cNvSpPr>
            <a:spLocks noGrp="1"/>
          </p:cNvSpPr>
          <p:nvPr>
            <p:ph type="sldNum" sz="quarter" idx="12"/>
          </p:nvPr>
        </p:nvSpPr>
        <p:spPr/>
        <p:txBody>
          <a:bodyPr/>
          <a:lstStyle>
            <a:lvl1pPr>
              <a:defRPr/>
            </a:lvl1pPr>
          </a:lstStyle>
          <a:p>
            <a:pPr>
              <a:defRPr/>
            </a:pPr>
            <a:fld id="{3D334868-70F6-4CE6-B874-0E3E4AF19464}" type="slidenum">
              <a:rPr lang="lt-LT"/>
              <a:pPr>
                <a:defRPr/>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lvl1pPr>
              <a:defRPr/>
            </a:lvl1pPr>
          </a:lstStyle>
          <a:p>
            <a:pPr>
              <a:defRPr/>
            </a:pPr>
            <a:fld id="{75A1B05E-918A-4627-8C80-75AC508F2479}" type="datetimeFigureOut">
              <a:rPr lang="lt-LT"/>
              <a:pPr>
                <a:defRPr/>
              </a:pPr>
              <a:t>2013.03.30</a:t>
            </a:fld>
            <a:endParaRPr lang="lt-LT"/>
          </a:p>
        </p:txBody>
      </p:sp>
      <p:sp>
        <p:nvSpPr>
          <p:cNvPr id="5" name="Poraštės vietos rezervavimo ženklas 4"/>
          <p:cNvSpPr>
            <a:spLocks noGrp="1"/>
          </p:cNvSpPr>
          <p:nvPr>
            <p:ph type="ftr" sz="quarter" idx="11"/>
          </p:nvPr>
        </p:nvSpPr>
        <p:spPr/>
        <p:txBody>
          <a:bodyPr/>
          <a:lstStyle>
            <a:lvl1pPr>
              <a:defRPr/>
            </a:lvl1pPr>
          </a:lstStyle>
          <a:p>
            <a:pPr>
              <a:defRPr/>
            </a:pPr>
            <a:endParaRPr lang="lt-LT"/>
          </a:p>
        </p:txBody>
      </p:sp>
      <p:sp>
        <p:nvSpPr>
          <p:cNvPr id="6" name="Skaidrės numerio vietos rezervavimo ženklas 5"/>
          <p:cNvSpPr>
            <a:spLocks noGrp="1"/>
          </p:cNvSpPr>
          <p:nvPr>
            <p:ph type="sldNum" sz="quarter" idx="12"/>
          </p:nvPr>
        </p:nvSpPr>
        <p:spPr/>
        <p:txBody>
          <a:bodyPr/>
          <a:lstStyle>
            <a:lvl1pPr>
              <a:defRPr/>
            </a:lvl1pPr>
          </a:lstStyle>
          <a:p>
            <a:pPr>
              <a:defRPr/>
            </a:pPr>
            <a:fld id="{34AE6A09-3293-49DC-9D2D-C2C4D4C7D4B4}" type="slidenum">
              <a:rPr lang="lt-LT"/>
              <a:pPr>
                <a:defRPr/>
              </a:pPr>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lvl1pPr>
              <a:defRPr/>
            </a:lvl1pPr>
          </a:lstStyle>
          <a:p>
            <a:pPr>
              <a:defRPr/>
            </a:pPr>
            <a:fld id="{EDB415CC-14E6-4038-9F71-BC8474D4EA18}" type="datetimeFigureOut">
              <a:rPr lang="lt-LT"/>
              <a:pPr>
                <a:defRPr/>
              </a:pPr>
              <a:t>2013.03.30</a:t>
            </a:fld>
            <a:endParaRPr lang="lt-LT"/>
          </a:p>
        </p:txBody>
      </p:sp>
      <p:sp>
        <p:nvSpPr>
          <p:cNvPr id="5" name="Poraštės vietos rezervavimo ženklas 4"/>
          <p:cNvSpPr>
            <a:spLocks noGrp="1"/>
          </p:cNvSpPr>
          <p:nvPr>
            <p:ph type="ftr" sz="quarter" idx="11"/>
          </p:nvPr>
        </p:nvSpPr>
        <p:spPr/>
        <p:txBody>
          <a:bodyPr/>
          <a:lstStyle>
            <a:lvl1pPr>
              <a:defRPr/>
            </a:lvl1pPr>
          </a:lstStyle>
          <a:p>
            <a:pPr>
              <a:defRPr/>
            </a:pPr>
            <a:endParaRPr lang="lt-LT"/>
          </a:p>
        </p:txBody>
      </p:sp>
      <p:sp>
        <p:nvSpPr>
          <p:cNvPr id="6" name="Skaidrės numerio vietos rezervavimo ženklas 5"/>
          <p:cNvSpPr>
            <a:spLocks noGrp="1"/>
          </p:cNvSpPr>
          <p:nvPr>
            <p:ph type="sldNum" sz="quarter" idx="12"/>
          </p:nvPr>
        </p:nvSpPr>
        <p:spPr/>
        <p:txBody>
          <a:bodyPr/>
          <a:lstStyle>
            <a:lvl1pPr>
              <a:defRPr/>
            </a:lvl1pPr>
          </a:lstStyle>
          <a:p>
            <a:pPr>
              <a:defRPr/>
            </a:pPr>
            <a:fld id="{2E552C6B-6720-4A98-979D-56CA15D8814E}" type="slidenum">
              <a:rPr lang="lt-LT"/>
              <a:pPr>
                <a:defRPr/>
              </a:pPr>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3"/>
          <p:cNvSpPr>
            <a:spLocks noGrp="1"/>
          </p:cNvSpPr>
          <p:nvPr>
            <p:ph type="dt" sz="half" idx="10"/>
          </p:nvPr>
        </p:nvSpPr>
        <p:spPr/>
        <p:txBody>
          <a:bodyPr/>
          <a:lstStyle>
            <a:lvl1pPr>
              <a:defRPr/>
            </a:lvl1pPr>
          </a:lstStyle>
          <a:p>
            <a:pPr>
              <a:defRPr/>
            </a:pPr>
            <a:fld id="{2C46222A-948E-4916-AD2A-A04AB3BBE430}" type="datetimeFigureOut">
              <a:rPr lang="lt-LT"/>
              <a:pPr>
                <a:defRPr/>
              </a:pPr>
              <a:t>2013.03.30</a:t>
            </a:fld>
            <a:endParaRPr lang="lt-LT"/>
          </a:p>
        </p:txBody>
      </p:sp>
      <p:sp>
        <p:nvSpPr>
          <p:cNvPr id="6" name="Poraštės vietos rezervavimo ženklas 4"/>
          <p:cNvSpPr>
            <a:spLocks noGrp="1"/>
          </p:cNvSpPr>
          <p:nvPr>
            <p:ph type="ftr" sz="quarter" idx="11"/>
          </p:nvPr>
        </p:nvSpPr>
        <p:spPr/>
        <p:txBody>
          <a:bodyPr/>
          <a:lstStyle>
            <a:lvl1pPr>
              <a:defRPr/>
            </a:lvl1pPr>
          </a:lstStyle>
          <a:p>
            <a:pPr>
              <a:defRPr/>
            </a:pPr>
            <a:endParaRPr lang="lt-LT"/>
          </a:p>
        </p:txBody>
      </p:sp>
      <p:sp>
        <p:nvSpPr>
          <p:cNvPr id="7" name="Skaidrės numerio vietos rezervavimo ženklas 5"/>
          <p:cNvSpPr>
            <a:spLocks noGrp="1"/>
          </p:cNvSpPr>
          <p:nvPr>
            <p:ph type="sldNum" sz="quarter" idx="12"/>
          </p:nvPr>
        </p:nvSpPr>
        <p:spPr/>
        <p:txBody>
          <a:bodyPr/>
          <a:lstStyle>
            <a:lvl1pPr>
              <a:defRPr/>
            </a:lvl1pPr>
          </a:lstStyle>
          <a:p>
            <a:pPr>
              <a:defRPr/>
            </a:pPr>
            <a:fld id="{1FA19427-9559-4228-B241-2E4A3E475EE2}" type="slidenum">
              <a:rPr lang="lt-LT"/>
              <a:pPr>
                <a:defRPr/>
              </a:pPr>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3"/>
          <p:cNvSpPr>
            <a:spLocks noGrp="1"/>
          </p:cNvSpPr>
          <p:nvPr>
            <p:ph type="dt" sz="half" idx="10"/>
          </p:nvPr>
        </p:nvSpPr>
        <p:spPr/>
        <p:txBody>
          <a:bodyPr/>
          <a:lstStyle>
            <a:lvl1pPr>
              <a:defRPr/>
            </a:lvl1pPr>
          </a:lstStyle>
          <a:p>
            <a:pPr>
              <a:defRPr/>
            </a:pPr>
            <a:fld id="{9183AC46-CDB2-4841-8E74-E8D905040E77}" type="datetimeFigureOut">
              <a:rPr lang="lt-LT"/>
              <a:pPr>
                <a:defRPr/>
              </a:pPr>
              <a:t>2013.03.30</a:t>
            </a:fld>
            <a:endParaRPr lang="lt-LT"/>
          </a:p>
        </p:txBody>
      </p:sp>
      <p:sp>
        <p:nvSpPr>
          <p:cNvPr id="8" name="Poraštės vietos rezervavimo ženklas 4"/>
          <p:cNvSpPr>
            <a:spLocks noGrp="1"/>
          </p:cNvSpPr>
          <p:nvPr>
            <p:ph type="ftr" sz="quarter" idx="11"/>
          </p:nvPr>
        </p:nvSpPr>
        <p:spPr/>
        <p:txBody>
          <a:bodyPr/>
          <a:lstStyle>
            <a:lvl1pPr>
              <a:defRPr/>
            </a:lvl1pPr>
          </a:lstStyle>
          <a:p>
            <a:pPr>
              <a:defRPr/>
            </a:pPr>
            <a:endParaRPr lang="lt-LT"/>
          </a:p>
        </p:txBody>
      </p:sp>
      <p:sp>
        <p:nvSpPr>
          <p:cNvPr id="9" name="Skaidrės numerio vietos rezervavimo ženklas 5"/>
          <p:cNvSpPr>
            <a:spLocks noGrp="1"/>
          </p:cNvSpPr>
          <p:nvPr>
            <p:ph type="sldNum" sz="quarter" idx="12"/>
          </p:nvPr>
        </p:nvSpPr>
        <p:spPr/>
        <p:txBody>
          <a:bodyPr/>
          <a:lstStyle>
            <a:lvl1pPr>
              <a:defRPr/>
            </a:lvl1pPr>
          </a:lstStyle>
          <a:p>
            <a:pPr>
              <a:defRPr/>
            </a:pPr>
            <a:fld id="{0A7B06E2-D63F-43EA-A95D-9D2C545F7D43}" type="slidenum">
              <a:rPr lang="lt-LT"/>
              <a:pPr>
                <a:defRPr/>
              </a:pPr>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Datos vietos rezervavimo ženklas 3"/>
          <p:cNvSpPr>
            <a:spLocks noGrp="1"/>
          </p:cNvSpPr>
          <p:nvPr>
            <p:ph type="dt" sz="half" idx="10"/>
          </p:nvPr>
        </p:nvSpPr>
        <p:spPr/>
        <p:txBody>
          <a:bodyPr/>
          <a:lstStyle>
            <a:lvl1pPr>
              <a:defRPr/>
            </a:lvl1pPr>
          </a:lstStyle>
          <a:p>
            <a:pPr>
              <a:defRPr/>
            </a:pPr>
            <a:fld id="{39E4624E-ABEA-417A-83CF-16B58EA9C162}" type="datetimeFigureOut">
              <a:rPr lang="lt-LT"/>
              <a:pPr>
                <a:defRPr/>
              </a:pPr>
              <a:t>2013.03.30</a:t>
            </a:fld>
            <a:endParaRPr lang="lt-LT"/>
          </a:p>
        </p:txBody>
      </p:sp>
      <p:sp>
        <p:nvSpPr>
          <p:cNvPr id="4" name="Poraštės vietos rezervavimo ženklas 4"/>
          <p:cNvSpPr>
            <a:spLocks noGrp="1"/>
          </p:cNvSpPr>
          <p:nvPr>
            <p:ph type="ftr" sz="quarter" idx="11"/>
          </p:nvPr>
        </p:nvSpPr>
        <p:spPr/>
        <p:txBody>
          <a:bodyPr/>
          <a:lstStyle>
            <a:lvl1pPr>
              <a:defRPr/>
            </a:lvl1pPr>
          </a:lstStyle>
          <a:p>
            <a:pPr>
              <a:defRPr/>
            </a:pPr>
            <a:endParaRPr lang="lt-LT"/>
          </a:p>
        </p:txBody>
      </p:sp>
      <p:sp>
        <p:nvSpPr>
          <p:cNvPr id="5" name="Skaidrės numerio vietos rezervavimo ženklas 5"/>
          <p:cNvSpPr>
            <a:spLocks noGrp="1"/>
          </p:cNvSpPr>
          <p:nvPr>
            <p:ph type="sldNum" sz="quarter" idx="12"/>
          </p:nvPr>
        </p:nvSpPr>
        <p:spPr/>
        <p:txBody>
          <a:bodyPr/>
          <a:lstStyle>
            <a:lvl1pPr>
              <a:defRPr/>
            </a:lvl1pPr>
          </a:lstStyle>
          <a:p>
            <a:pPr>
              <a:defRPr/>
            </a:pPr>
            <a:fld id="{4416F51E-2918-450B-BD7E-6F6984E20C6B}" type="slidenum">
              <a:rPr lang="lt-LT"/>
              <a:pPr>
                <a:defRPr/>
              </a:pPr>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3"/>
          <p:cNvSpPr>
            <a:spLocks noGrp="1"/>
          </p:cNvSpPr>
          <p:nvPr>
            <p:ph type="dt" sz="half" idx="10"/>
          </p:nvPr>
        </p:nvSpPr>
        <p:spPr/>
        <p:txBody>
          <a:bodyPr/>
          <a:lstStyle>
            <a:lvl1pPr>
              <a:defRPr/>
            </a:lvl1pPr>
          </a:lstStyle>
          <a:p>
            <a:pPr>
              <a:defRPr/>
            </a:pPr>
            <a:fld id="{0A6ED60A-DCFA-46B9-981F-9A0331335966}" type="datetimeFigureOut">
              <a:rPr lang="lt-LT"/>
              <a:pPr>
                <a:defRPr/>
              </a:pPr>
              <a:t>2013.03.30</a:t>
            </a:fld>
            <a:endParaRPr lang="lt-LT"/>
          </a:p>
        </p:txBody>
      </p:sp>
      <p:sp>
        <p:nvSpPr>
          <p:cNvPr id="3" name="Poraštės vietos rezervavimo ženklas 4"/>
          <p:cNvSpPr>
            <a:spLocks noGrp="1"/>
          </p:cNvSpPr>
          <p:nvPr>
            <p:ph type="ftr" sz="quarter" idx="11"/>
          </p:nvPr>
        </p:nvSpPr>
        <p:spPr/>
        <p:txBody>
          <a:bodyPr/>
          <a:lstStyle>
            <a:lvl1pPr>
              <a:defRPr/>
            </a:lvl1pPr>
          </a:lstStyle>
          <a:p>
            <a:pPr>
              <a:defRPr/>
            </a:pPr>
            <a:endParaRPr lang="lt-LT"/>
          </a:p>
        </p:txBody>
      </p:sp>
      <p:sp>
        <p:nvSpPr>
          <p:cNvPr id="4" name="Skaidrės numerio vietos rezervavimo ženklas 5"/>
          <p:cNvSpPr>
            <a:spLocks noGrp="1"/>
          </p:cNvSpPr>
          <p:nvPr>
            <p:ph type="sldNum" sz="quarter" idx="12"/>
          </p:nvPr>
        </p:nvSpPr>
        <p:spPr/>
        <p:txBody>
          <a:bodyPr/>
          <a:lstStyle>
            <a:lvl1pPr>
              <a:defRPr/>
            </a:lvl1pPr>
          </a:lstStyle>
          <a:p>
            <a:pPr>
              <a:defRPr/>
            </a:pPr>
            <a:fld id="{8FEE4DAD-A303-4D65-BBA6-777159AC5825}" type="slidenum">
              <a:rPr lang="lt-LT"/>
              <a:pPr>
                <a:defRPr/>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Spustelėję redag. ruoš. pavad.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3"/>
          <p:cNvSpPr>
            <a:spLocks noGrp="1"/>
          </p:cNvSpPr>
          <p:nvPr>
            <p:ph type="dt" sz="half" idx="10"/>
          </p:nvPr>
        </p:nvSpPr>
        <p:spPr/>
        <p:txBody>
          <a:bodyPr/>
          <a:lstStyle>
            <a:lvl1pPr>
              <a:defRPr/>
            </a:lvl1pPr>
          </a:lstStyle>
          <a:p>
            <a:pPr>
              <a:defRPr/>
            </a:pPr>
            <a:fld id="{60F4753D-F3E5-4E8B-8D7A-667A403F9BE8}" type="datetimeFigureOut">
              <a:rPr lang="lt-LT"/>
              <a:pPr>
                <a:defRPr/>
              </a:pPr>
              <a:t>2013.03.30</a:t>
            </a:fld>
            <a:endParaRPr lang="lt-LT"/>
          </a:p>
        </p:txBody>
      </p:sp>
      <p:sp>
        <p:nvSpPr>
          <p:cNvPr id="6" name="Poraštės vietos rezervavimo ženklas 4"/>
          <p:cNvSpPr>
            <a:spLocks noGrp="1"/>
          </p:cNvSpPr>
          <p:nvPr>
            <p:ph type="ftr" sz="quarter" idx="11"/>
          </p:nvPr>
        </p:nvSpPr>
        <p:spPr/>
        <p:txBody>
          <a:bodyPr/>
          <a:lstStyle>
            <a:lvl1pPr>
              <a:defRPr/>
            </a:lvl1pPr>
          </a:lstStyle>
          <a:p>
            <a:pPr>
              <a:defRPr/>
            </a:pPr>
            <a:endParaRPr lang="lt-LT"/>
          </a:p>
        </p:txBody>
      </p:sp>
      <p:sp>
        <p:nvSpPr>
          <p:cNvPr id="7" name="Skaidrės numerio vietos rezervavimo ženklas 5"/>
          <p:cNvSpPr>
            <a:spLocks noGrp="1"/>
          </p:cNvSpPr>
          <p:nvPr>
            <p:ph type="sldNum" sz="quarter" idx="12"/>
          </p:nvPr>
        </p:nvSpPr>
        <p:spPr/>
        <p:txBody>
          <a:bodyPr/>
          <a:lstStyle>
            <a:lvl1pPr>
              <a:defRPr/>
            </a:lvl1pPr>
          </a:lstStyle>
          <a:p>
            <a:pPr>
              <a:defRPr/>
            </a:pPr>
            <a:fld id="{3E6FEB38-683E-42CA-9C97-C3F98D1F450B}" type="slidenum">
              <a:rPr lang="lt-LT"/>
              <a:pPr>
                <a:defRPr/>
              </a:pPr>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t-LT" noProof="0"/>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3"/>
          <p:cNvSpPr>
            <a:spLocks noGrp="1"/>
          </p:cNvSpPr>
          <p:nvPr>
            <p:ph type="dt" sz="half" idx="10"/>
          </p:nvPr>
        </p:nvSpPr>
        <p:spPr/>
        <p:txBody>
          <a:bodyPr/>
          <a:lstStyle>
            <a:lvl1pPr>
              <a:defRPr/>
            </a:lvl1pPr>
          </a:lstStyle>
          <a:p>
            <a:pPr>
              <a:defRPr/>
            </a:pPr>
            <a:fld id="{04E973C2-DC75-4F63-90E5-A899FC5A6970}" type="datetimeFigureOut">
              <a:rPr lang="lt-LT"/>
              <a:pPr>
                <a:defRPr/>
              </a:pPr>
              <a:t>2013.03.30</a:t>
            </a:fld>
            <a:endParaRPr lang="lt-LT"/>
          </a:p>
        </p:txBody>
      </p:sp>
      <p:sp>
        <p:nvSpPr>
          <p:cNvPr id="6" name="Poraštės vietos rezervavimo ženklas 4"/>
          <p:cNvSpPr>
            <a:spLocks noGrp="1"/>
          </p:cNvSpPr>
          <p:nvPr>
            <p:ph type="ftr" sz="quarter" idx="11"/>
          </p:nvPr>
        </p:nvSpPr>
        <p:spPr/>
        <p:txBody>
          <a:bodyPr/>
          <a:lstStyle>
            <a:lvl1pPr>
              <a:defRPr/>
            </a:lvl1pPr>
          </a:lstStyle>
          <a:p>
            <a:pPr>
              <a:defRPr/>
            </a:pPr>
            <a:endParaRPr lang="lt-LT"/>
          </a:p>
        </p:txBody>
      </p:sp>
      <p:sp>
        <p:nvSpPr>
          <p:cNvPr id="7" name="Skaidrės numerio vietos rezervavimo ženklas 5"/>
          <p:cNvSpPr>
            <a:spLocks noGrp="1"/>
          </p:cNvSpPr>
          <p:nvPr>
            <p:ph type="sldNum" sz="quarter" idx="12"/>
          </p:nvPr>
        </p:nvSpPr>
        <p:spPr/>
        <p:txBody>
          <a:bodyPr/>
          <a:lstStyle>
            <a:lvl1pPr>
              <a:defRPr/>
            </a:lvl1pPr>
          </a:lstStyle>
          <a:p>
            <a:pPr>
              <a:defRPr/>
            </a:pPr>
            <a:fld id="{AC3F0E70-5E28-4D4E-9505-75B7357C1318}" type="slidenum">
              <a:rPr lang="lt-LT"/>
              <a:pPr>
                <a:defRPr/>
              </a:pPr>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avadinimo vietos rezervavimo ženkla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lt-LT" smtClean="0"/>
              <a:t>Spustelėję redag. ruoš. pavad. stilių</a:t>
            </a:r>
          </a:p>
        </p:txBody>
      </p:sp>
      <p:sp>
        <p:nvSpPr>
          <p:cNvPr id="1027" name="Teksto vietos rezervavimo ženklas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7C16B52-A83E-4B77-A39D-282C5ED6FB26}" type="datetimeFigureOut">
              <a:rPr lang="lt-LT"/>
              <a:pPr>
                <a:defRPr/>
              </a:pPr>
              <a:t>2013.03.30</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678166F-3843-4279-8646-78BF612CC3CE}" type="slidenum">
              <a:rPr lang="lt-LT"/>
              <a:pPr>
                <a:defRPr/>
              </a:pPr>
              <a:t>‹#›</a:t>
            </a:fld>
            <a:endParaRPr lang="lt-L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wm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hyperlink" Target="http://www.nec.lt/106/" TargetMode="External"/><Relationship Id="rId2" Type="http://schemas.openxmlformats.org/officeDocument/2006/relationships/hyperlink" Target="http://www.nec.lt/7/"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www.nec.lt/2/"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12224" y="1628800"/>
            <a:ext cx="8229600" cy="1503040"/>
          </a:xfrm>
        </p:spPr>
        <p:txBody>
          <a:bodyPr/>
          <a:lstStyle/>
          <a:p>
            <a:pPr eaLnBrk="1" hangingPunct="1"/>
            <a:r>
              <a:rPr lang="lt-LT" b="1" dirty="0" smtClean="0"/>
              <a:t>VBE kriterinis vertinimas</a:t>
            </a:r>
            <a:br>
              <a:rPr lang="lt-LT" b="1" dirty="0" smtClean="0"/>
            </a:br>
            <a:r>
              <a:rPr lang="lt-LT" sz="4000" dirty="0"/>
              <a:t>Lietuvių kalba ir literatūra</a:t>
            </a:r>
            <a:r>
              <a:rPr lang="en-US" sz="4000" dirty="0"/>
              <a:t/>
            </a:r>
            <a:br>
              <a:rPr lang="en-US" sz="4000" dirty="0"/>
            </a:br>
            <a:endParaRPr lang="lt-LT" sz="4000" dirty="0" smtClean="0"/>
          </a:p>
        </p:txBody>
      </p:sp>
      <p:sp>
        <p:nvSpPr>
          <p:cNvPr id="15362" name="Content Placeholder 2"/>
          <p:cNvSpPr>
            <a:spLocks noGrp="1"/>
          </p:cNvSpPr>
          <p:nvPr>
            <p:ph idx="1"/>
          </p:nvPr>
        </p:nvSpPr>
        <p:spPr>
          <a:xfrm>
            <a:off x="251520" y="4437112"/>
            <a:ext cx="8229600" cy="792162"/>
          </a:xfrm>
        </p:spPr>
        <p:txBody>
          <a:bodyPr/>
          <a:lstStyle/>
          <a:p>
            <a:pPr marL="0" indent="0" algn="ctr" eaLnBrk="1" hangingPunct="1">
              <a:buFontTx/>
              <a:buNone/>
            </a:pPr>
            <a:r>
              <a:rPr lang="lt-LT" dirty="0" smtClean="0"/>
              <a:t>Zita Nauckūnaitė </a:t>
            </a:r>
            <a:endParaRPr lang="en-US" dirty="0" smtClean="0"/>
          </a:p>
        </p:txBody>
      </p:sp>
      <p:pic>
        <p:nvPicPr>
          <p:cNvPr id="15363" name="Picture 23"/>
          <p:cNvPicPr>
            <a:picLocks noChangeAspect="1" noChangeArrowheads="1"/>
          </p:cNvPicPr>
          <p:nvPr/>
        </p:nvPicPr>
        <p:blipFill>
          <a:blip r:embed="rId3" cstate="print"/>
          <a:srcRect/>
          <a:stretch>
            <a:fillRect/>
          </a:stretch>
        </p:blipFill>
        <p:spPr bwMode="auto">
          <a:xfrm>
            <a:off x="8243888" y="5876925"/>
            <a:ext cx="827087" cy="981075"/>
          </a:xfrm>
          <a:prstGeom prst="rect">
            <a:avLst/>
          </a:prstGeom>
          <a:noFill/>
          <a:ln w="9525">
            <a:noFill/>
            <a:miter lim="800000"/>
            <a:headEnd/>
            <a:tailEnd/>
          </a:ln>
        </p:spPr>
      </p:pic>
      <p:pic>
        <p:nvPicPr>
          <p:cNvPr id="15364" name="Picture 2"/>
          <p:cNvPicPr>
            <a:picLocks noChangeAspect="1" noChangeArrowheads="1"/>
          </p:cNvPicPr>
          <p:nvPr/>
        </p:nvPicPr>
        <p:blipFill>
          <a:blip r:embed="rId4" cstate="print"/>
          <a:srcRect/>
          <a:stretch>
            <a:fillRect/>
          </a:stretch>
        </p:blipFill>
        <p:spPr bwMode="auto">
          <a:xfrm>
            <a:off x="7359650" y="5959475"/>
            <a:ext cx="877888" cy="835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457200" y="274638"/>
            <a:ext cx="8229600" cy="777875"/>
          </a:xfrm>
        </p:spPr>
        <p:txBody>
          <a:bodyPr/>
          <a:lstStyle/>
          <a:p>
            <a:pPr eaLnBrk="1" hangingPunct="1"/>
            <a:r>
              <a:rPr lang="lt-LT" sz="4000" smtClean="0"/>
              <a:t>Esminės sąvokos ir principai</a:t>
            </a:r>
          </a:p>
        </p:txBody>
      </p:sp>
      <p:sp>
        <p:nvSpPr>
          <p:cNvPr id="23554" name="Content Placeholder 2"/>
          <p:cNvSpPr>
            <a:spLocks noGrp="1"/>
          </p:cNvSpPr>
          <p:nvPr>
            <p:ph idx="1"/>
          </p:nvPr>
        </p:nvSpPr>
        <p:spPr>
          <a:xfrm>
            <a:off x="349068" y="1350292"/>
            <a:ext cx="8362950" cy="4525962"/>
          </a:xfrm>
        </p:spPr>
        <p:txBody>
          <a:bodyPr/>
          <a:lstStyle/>
          <a:p>
            <a:pPr marL="400050" lvl="1" indent="0" algn="just" eaLnBrk="1" hangingPunct="1">
              <a:buNone/>
            </a:pPr>
            <a:r>
              <a:rPr lang="lt-LT" sz="3200" dirty="0" smtClean="0">
                <a:cs typeface="Arial" charset="0"/>
              </a:rPr>
              <a:t>Išlaikiusiems VBE, pagal gautus rezultatus yra nustatomas vienas iš trijų </a:t>
            </a:r>
            <a:r>
              <a:rPr lang="lt-LT" sz="3200" b="1" dirty="0" smtClean="0">
                <a:cs typeface="Arial" charset="0"/>
              </a:rPr>
              <a:t>VBE pasiekimų lygių</a:t>
            </a:r>
            <a:r>
              <a:rPr lang="lt-LT" sz="3200" dirty="0" smtClean="0">
                <a:cs typeface="Arial" charset="0"/>
              </a:rPr>
              <a:t>:</a:t>
            </a:r>
          </a:p>
          <a:p>
            <a:pPr lvl="2" algn="just" eaLnBrk="1" hangingPunct="1"/>
            <a:r>
              <a:rPr lang="lt-LT" sz="3200" i="1" dirty="0" smtClean="0">
                <a:cs typeface="Arial" charset="0"/>
              </a:rPr>
              <a:t>patenkinamas, </a:t>
            </a:r>
          </a:p>
          <a:p>
            <a:pPr lvl="2" algn="just" eaLnBrk="1" hangingPunct="1"/>
            <a:r>
              <a:rPr lang="lt-LT" sz="3200" i="1" dirty="0" smtClean="0">
                <a:cs typeface="Arial" charset="0"/>
              </a:rPr>
              <a:t>pagrindinis,</a:t>
            </a:r>
          </a:p>
          <a:p>
            <a:pPr lvl="2" algn="just" eaLnBrk="1" hangingPunct="1"/>
            <a:r>
              <a:rPr lang="lt-LT" sz="3200" i="1" dirty="0" smtClean="0">
                <a:cs typeface="Arial" charset="0"/>
              </a:rPr>
              <a:t>aukštesnysis</a:t>
            </a:r>
            <a:r>
              <a:rPr lang="lt-LT" sz="2800" dirty="0" smtClean="0">
                <a:cs typeface="Arial" charset="0"/>
              </a:rPr>
              <a:t>.  </a:t>
            </a:r>
          </a:p>
          <a:p>
            <a:pPr marL="400050" lvl="1" indent="0" algn="just" eaLnBrk="1" hangingPunct="1">
              <a:buNone/>
            </a:pPr>
            <a:r>
              <a:rPr lang="lt-LT" sz="3200" dirty="0" smtClean="0">
                <a:cs typeface="Arial" charset="0"/>
              </a:rPr>
              <a:t>Šie lygiai suderinti su BP apibrėžtais pasiekimų lygiais. </a:t>
            </a:r>
          </a:p>
        </p:txBody>
      </p:sp>
      <p:pic>
        <p:nvPicPr>
          <p:cNvPr id="23555" name="Picture 23"/>
          <p:cNvPicPr>
            <a:picLocks noChangeAspect="1" noChangeArrowheads="1"/>
          </p:cNvPicPr>
          <p:nvPr/>
        </p:nvPicPr>
        <p:blipFill>
          <a:blip r:embed="rId2" cstate="print"/>
          <a:srcRect/>
          <a:stretch>
            <a:fillRect/>
          </a:stretch>
        </p:blipFill>
        <p:spPr bwMode="auto">
          <a:xfrm>
            <a:off x="8316913" y="5876925"/>
            <a:ext cx="827087" cy="981075"/>
          </a:xfrm>
          <a:prstGeom prst="rect">
            <a:avLst/>
          </a:prstGeom>
          <a:noFill/>
          <a:ln w="9525">
            <a:noFill/>
            <a:miter lim="800000"/>
            <a:headEnd/>
            <a:tailEnd/>
          </a:ln>
        </p:spPr>
      </p:pic>
      <p:pic>
        <p:nvPicPr>
          <p:cNvPr id="23556" name="Picture 4" descr="C:\Users\Anatolijus\Desktop\UPC_10-11\PPT\upc_violet.png"/>
          <p:cNvPicPr>
            <a:picLocks noChangeAspect="1" noChangeArrowheads="1"/>
          </p:cNvPicPr>
          <p:nvPr/>
        </p:nvPicPr>
        <p:blipFill>
          <a:blip r:embed="rId3" cstate="print"/>
          <a:srcRect r="49176"/>
          <a:stretch>
            <a:fillRect/>
          </a:stretch>
        </p:blipFill>
        <p:spPr bwMode="auto">
          <a:xfrm>
            <a:off x="7440613" y="5976938"/>
            <a:ext cx="876300" cy="836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457200" y="274638"/>
            <a:ext cx="8229600" cy="777875"/>
          </a:xfrm>
        </p:spPr>
        <p:txBody>
          <a:bodyPr/>
          <a:lstStyle/>
          <a:p>
            <a:pPr eaLnBrk="1" hangingPunct="1"/>
            <a:r>
              <a:rPr lang="lt-LT" sz="4000" smtClean="0"/>
              <a:t>Esminės sąvokos ir principai</a:t>
            </a:r>
          </a:p>
        </p:txBody>
      </p:sp>
      <p:sp>
        <p:nvSpPr>
          <p:cNvPr id="23554" name="Content Placeholder 2"/>
          <p:cNvSpPr>
            <a:spLocks noGrp="1"/>
          </p:cNvSpPr>
          <p:nvPr>
            <p:ph idx="1"/>
          </p:nvPr>
        </p:nvSpPr>
        <p:spPr>
          <a:xfrm>
            <a:off x="332409" y="1124744"/>
            <a:ext cx="8362950" cy="4608512"/>
          </a:xfrm>
        </p:spPr>
        <p:txBody>
          <a:bodyPr/>
          <a:lstStyle/>
          <a:p>
            <a:pPr algn="just" eaLnBrk="1" hangingPunct="1"/>
            <a:r>
              <a:rPr lang="lt-LT" sz="2800" dirty="0">
                <a:cs typeface="Arial" charset="0"/>
              </a:rPr>
              <a:t>Į brandos atestatą bus rašomas VBE įvertinimas balais.</a:t>
            </a:r>
          </a:p>
          <a:p>
            <a:pPr algn="just" eaLnBrk="1" hangingPunct="1"/>
            <a:r>
              <a:rPr lang="lt-LT" sz="2800" dirty="0" smtClean="0">
                <a:cs typeface="Arial" charset="0"/>
              </a:rPr>
              <a:t>Šimtabalis VBE įvertinimas (nuo 16 iki 100) kiekvieno pasiekimų lygio ribose </a:t>
            </a:r>
            <a:r>
              <a:rPr lang="lt-LT" sz="2800" b="1" dirty="0" smtClean="0">
                <a:cs typeface="Arial" charset="0"/>
              </a:rPr>
              <a:t>tiesiškai</a:t>
            </a:r>
            <a:r>
              <a:rPr lang="lt-LT" sz="2800" dirty="0" smtClean="0">
                <a:cs typeface="Arial" charset="0"/>
              </a:rPr>
              <a:t> priklauso nuo surinktų VBE taškų, o ne nuo procentinės dalies mokinių, kurie pasirodė blogiau.</a:t>
            </a:r>
          </a:p>
          <a:p>
            <a:pPr algn="just" eaLnBrk="1" hangingPunct="1"/>
            <a:r>
              <a:rPr lang="lt-LT" sz="2800" dirty="0" smtClean="0">
                <a:cs typeface="Arial" charset="0"/>
              </a:rPr>
              <a:t> VBE pasiekimų lygiams nustatyti ir įvertinimams (šimtabalėje sistemoje) apskaičiuoti </a:t>
            </a:r>
            <a:r>
              <a:rPr lang="lt-LT" sz="2800" b="1" dirty="0" smtClean="0">
                <a:cs typeface="Arial" charset="0"/>
              </a:rPr>
              <a:t>naudojamos trys kriterinės ribos</a:t>
            </a:r>
            <a:r>
              <a:rPr lang="lt-LT" sz="2800" dirty="0" smtClean="0">
                <a:cs typeface="Arial" charset="0"/>
              </a:rPr>
              <a:t> ir VBE </a:t>
            </a:r>
            <a:r>
              <a:rPr lang="lt-LT" sz="2800" b="1" dirty="0" smtClean="0">
                <a:cs typeface="Arial" charset="0"/>
              </a:rPr>
              <a:t>išlaikymo šimtu balų riba</a:t>
            </a:r>
            <a:r>
              <a:rPr lang="lt-LT" sz="2800" dirty="0" smtClean="0">
                <a:cs typeface="Arial" charset="0"/>
              </a:rPr>
              <a:t>.</a:t>
            </a:r>
            <a:endParaRPr lang="lt-LT" sz="1000" dirty="0" smtClean="0">
              <a:cs typeface="Arial" charset="0"/>
            </a:endParaRPr>
          </a:p>
          <a:p>
            <a:pPr algn="just" eaLnBrk="1" hangingPunct="1"/>
            <a:r>
              <a:rPr lang="lt-LT" sz="2800" dirty="0" smtClean="0">
                <a:cs typeface="Arial" charset="0"/>
              </a:rPr>
              <a:t>VBE vertinimo komitetas turi teisę </a:t>
            </a:r>
            <a:r>
              <a:rPr lang="lt-LT" sz="2800" b="1" dirty="0" smtClean="0">
                <a:cs typeface="Arial" charset="0"/>
              </a:rPr>
              <a:t>išskirtiniais atvejais</a:t>
            </a:r>
            <a:r>
              <a:rPr lang="lt-LT" sz="2800" dirty="0" smtClean="0">
                <a:cs typeface="Arial" charset="0"/>
              </a:rPr>
              <a:t> koreguoti kriterines ribas</a:t>
            </a:r>
            <a:r>
              <a:rPr lang="lt-LT" sz="2800" b="1" dirty="0" smtClean="0">
                <a:cs typeface="Arial" charset="0"/>
              </a:rPr>
              <a:t>. </a:t>
            </a:r>
            <a:endParaRPr lang="lt-LT" sz="2800" dirty="0" smtClean="0">
              <a:cs typeface="Arial" charset="0"/>
            </a:endParaRPr>
          </a:p>
        </p:txBody>
      </p:sp>
      <p:pic>
        <p:nvPicPr>
          <p:cNvPr id="23555" name="Picture 23"/>
          <p:cNvPicPr>
            <a:picLocks noChangeAspect="1" noChangeArrowheads="1"/>
          </p:cNvPicPr>
          <p:nvPr/>
        </p:nvPicPr>
        <p:blipFill>
          <a:blip r:embed="rId2" cstate="print"/>
          <a:srcRect/>
          <a:stretch>
            <a:fillRect/>
          </a:stretch>
        </p:blipFill>
        <p:spPr bwMode="auto">
          <a:xfrm>
            <a:off x="8316913" y="5876925"/>
            <a:ext cx="827087" cy="981075"/>
          </a:xfrm>
          <a:prstGeom prst="rect">
            <a:avLst/>
          </a:prstGeom>
          <a:noFill/>
          <a:ln w="9525">
            <a:noFill/>
            <a:miter lim="800000"/>
            <a:headEnd/>
            <a:tailEnd/>
          </a:ln>
        </p:spPr>
      </p:pic>
      <p:pic>
        <p:nvPicPr>
          <p:cNvPr id="23556" name="Picture 4" descr="C:\Users\Anatolijus\Desktop\UPC_10-11\PPT\upc_violet.png"/>
          <p:cNvPicPr>
            <a:picLocks noChangeAspect="1" noChangeArrowheads="1"/>
          </p:cNvPicPr>
          <p:nvPr/>
        </p:nvPicPr>
        <p:blipFill>
          <a:blip r:embed="rId3" cstate="print"/>
          <a:srcRect r="49176"/>
          <a:stretch>
            <a:fillRect/>
          </a:stretch>
        </p:blipFill>
        <p:spPr bwMode="auto">
          <a:xfrm>
            <a:off x="7440613" y="5976938"/>
            <a:ext cx="876300" cy="836612"/>
          </a:xfrm>
          <a:prstGeom prst="rect">
            <a:avLst/>
          </a:prstGeom>
          <a:noFill/>
          <a:ln w="9525">
            <a:noFill/>
            <a:miter lim="800000"/>
            <a:headEnd/>
            <a:tailEnd/>
          </a:ln>
        </p:spPr>
      </p:pic>
    </p:spTree>
    <p:extLst>
      <p:ext uri="{BB962C8B-B14F-4D97-AF65-F5344CB8AC3E}">
        <p14:creationId xmlns:p14="http://schemas.microsoft.com/office/powerpoint/2010/main" xmlns="" val="780911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 calcmode="lin" valueType="num">
                                      <p:cBhvr additive="base">
                                        <p:cTn id="7" dur="500" fill="hold"/>
                                        <p:tgtEl>
                                          <p:spTgt spid="2355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554">
                                            <p:txEl>
                                              <p:pRg st="1" end="1"/>
                                            </p:txEl>
                                          </p:spTgt>
                                        </p:tgtEl>
                                        <p:attrNameLst>
                                          <p:attrName>style.visibility</p:attrName>
                                        </p:attrNameLst>
                                      </p:cBhvr>
                                      <p:to>
                                        <p:strVal val="visible"/>
                                      </p:to>
                                    </p:set>
                                    <p:anim calcmode="lin" valueType="num">
                                      <p:cBhvr additive="base">
                                        <p:cTn id="13" dur="500" fill="hold"/>
                                        <p:tgtEl>
                                          <p:spTgt spid="2355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554">
                                            <p:txEl>
                                              <p:pRg st="2" end="2"/>
                                            </p:txEl>
                                          </p:spTgt>
                                        </p:tgtEl>
                                        <p:attrNameLst>
                                          <p:attrName>style.visibility</p:attrName>
                                        </p:attrNameLst>
                                      </p:cBhvr>
                                      <p:to>
                                        <p:strVal val="visible"/>
                                      </p:to>
                                    </p:set>
                                    <p:anim calcmode="lin" valueType="num">
                                      <p:cBhvr additive="base">
                                        <p:cTn id="19" dur="500" fill="hold"/>
                                        <p:tgtEl>
                                          <p:spTgt spid="2355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554">
                                            <p:txEl>
                                              <p:pRg st="3" end="3"/>
                                            </p:txEl>
                                          </p:spTgt>
                                        </p:tgtEl>
                                        <p:attrNameLst>
                                          <p:attrName>style.visibility</p:attrName>
                                        </p:attrNameLst>
                                      </p:cBhvr>
                                      <p:to>
                                        <p:strVal val="visible"/>
                                      </p:to>
                                    </p:set>
                                    <p:anim calcmode="lin" valueType="num">
                                      <p:cBhvr additive="base">
                                        <p:cTn id="25" dur="500" fill="hold"/>
                                        <p:tgtEl>
                                          <p:spTgt spid="2355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55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rtlCol="0">
            <a:normAutofit/>
          </a:bodyPr>
          <a:lstStyle/>
          <a:p>
            <a:pPr eaLnBrk="1" fontAlgn="auto" hangingPunct="1">
              <a:spcAft>
                <a:spcPts val="0"/>
              </a:spcAft>
              <a:defRPr/>
            </a:pPr>
            <a:r>
              <a:rPr lang="lt-LT" sz="2400" dirty="0" smtClean="0"/>
              <a:t>BRĖŽINYS, ILIUSTRUOJANTIS RYŠĮ TARP MOKINIO SURINKTŲ VBE TAŠKŲ  IR VBE ĮVERTINIMO BALAIS (Lietuvių kalba ir literatūra)</a:t>
            </a:r>
          </a:p>
        </p:txBody>
      </p:sp>
      <p:pic>
        <p:nvPicPr>
          <p:cNvPr id="28674" name="Picture 2"/>
          <p:cNvPicPr>
            <a:picLocks noGrp="1" noChangeAspect="1" noChangeArrowheads="1"/>
          </p:cNvPicPr>
          <p:nvPr>
            <p:ph idx="1"/>
          </p:nvPr>
        </p:nvPicPr>
        <p:blipFill>
          <a:blip r:embed="rId3" cstate="print"/>
          <a:srcRect/>
          <a:stretch>
            <a:fillRect/>
          </a:stretch>
        </p:blipFill>
        <p:spPr>
          <a:xfrm>
            <a:off x="633434" y="1268760"/>
            <a:ext cx="6907163" cy="4999037"/>
          </a:xfrm>
        </p:spPr>
      </p:pic>
      <p:pic>
        <p:nvPicPr>
          <p:cNvPr id="28675" name="Picture 23"/>
          <p:cNvPicPr>
            <a:picLocks noChangeAspect="1" noChangeArrowheads="1"/>
          </p:cNvPicPr>
          <p:nvPr/>
        </p:nvPicPr>
        <p:blipFill>
          <a:blip r:embed="rId4" cstate="print"/>
          <a:srcRect/>
          <a:stretch>
            <a:fillRect/>
          </a:stretch>
        </p:blipFill>
        <p:spPr bwMode="auto">
          <a:xfrm>
            <a:off x="8316913" y="5876925"/>
            <a:ext cx="827087" cy="981075"/>
          </a:xfrm>
          <a:prstGeom prst="rect">
            <a:avLst/>
          </a:prstGeom>
          <a:noFill/>
          <a:ln w="9525">
            <a:noFill/>
            <a:miter lim="800000"/>
            <a:headEnd/>
            <a:tailEnd/>
          </a:ln>
        </p:spPr>
      </p:pic>
      <p:pic>
        <p:nvPicPr>
          <p:cNvPr id="28676" name="Picture 4" descr="C:\Users\Anatolijus\Desktop\UPC_10-11\PPT\upc_violet.png"/>
          <p:cNvPicPr>
            <a:picLocks noChangeAspect="1" noChangeArrowheads="1"/>
          </p:cNvPicPr>
          <p:nvPr/>
        </p:nvPicPr>
        <p:blipFill>
          <a:blip r:embed="rId5" cstate="print"/>
          <a:srcRect r="49176"/>
          <a:stretch>
            <a:fillRect/>
          </a:stretch>
        </p:blipFill>
        <p:spPr bwMode="auto">
          <a:xfrm>
            <a:off x="7440613" y="5976938"/>
            <a:ext cx="876300" cy="836612"/>
          </a:xfrm>
          <a:prstGeom prst="rect">
            <a:avLst/>
          </a:prstGeom>
          <a:noFill/>
          <a:ln w="9525">
            <a:noFill/>
            <a:miter lim="800000"/>
            <a:headEnd/>
            <a:tailEnd/>
          </a:ln>
        </p:spPr>
      </p:pic>
      <p:sp>
        <p:nvSpPr>
          <p:cNvPr id="2" name="TextBox 1"/>
          <p:cNvSpPr txBox="1"/>
          <p:nvPr/>
        </p:nvSpPr>
        <p:spPr>
          <a:xfrm>
            <a:off x="2647585" y="1835473"/>
            <a:ext cx="671772" cy="276999"/>
          </a:xfrm>
          <a:prstGeom prst="rect">
            <a:avLst/>
          </a:prstGeom>
          <a:noFill/>
        </p:spPr>
        <p:txBody>
          <a:bodyPr wrap="square" rtlCol="0">
            <a:spAutoFit/>
          </a:bodyPr>
          <a:lstStyle/>
          <a:p>
            <a:r>
              <a:rPr lang="lt-LT" sz="1200" b="1" dirty="0" smtClean="0">
                <a:solidFill>
                  <a:srgbClr val="7030A0"/>
                </a:solidFill>
              </a:rPr>
              <a:t>≥ 15 t.</a:t>
            </a:r>
            <a:endParaRPr lang="lt-LT" sz="1200" b="1" dirty="0">
              <a:solidFill>
                <a:srgbClr val="7030A0"/>
              </a:solidFill>
            </a:endParaRPr>
          </a:p>
        </p:txBody>
      </p:sp>
      <p:sp>
        <p:nvSpPr>
          <p:cNvPr id="7" name="TextBox 6"/>
          <p:cNvSpPr txBox="1"/>
          <p:nvPr/>
        </p:nvSpPr>
        <p:spPr>
          <a:xfrm>
            <a:off x="3738908" y="1835473"/>
            <a:ext cx="648211" cy="276999"/>
          </a:xfrm>
          <a:prstGeom prst="rect">
            <a:avLst/>
          </a:prstGeom>
          <a:noFill/>
        </p:spPr>
        <p:txBody>
          <a:bodyPr wrap="square" rtlCol="0">
            <a:spAutoFit/>
          </a:bodyPr>
          <a:lstStyle/>
          <a:p>
            <a:r>
              <a:rPr lang="lt-LT" sz="1200" b="1" dirty="0">
                <a:solidFill>
                  <a:srgbClr val="7030A0"/>
                </a:solidFill>
              </a:rPr>
              <a:t>≥ </a:t>
            </a:r>
            <a:r>
              <a:rPr lang="lt-LT" sz="1200" b="1" dirty="0" smtClean="0">
                <a:solidFill>
                  <a:srgbClr val="7030A0"/>
                </a:solidFill>
              </a:rPr>
              <a:t>25 t.</a:t>
            </a:r>
            <a:endParaRPr lang="lt-LT" sz="1200" b="1" dirty="0">
              <a:solidFill>
                <a:srgbClr val="7030A0"/>
              </a:solidFill>
            </a:endParaRPr>
          </a:p>
        </p:txBody>
      </p:sp>
      <p:sp>
        <p:nvSpPr>
          <p:cNvPr id="8" name="TextBox 7"/>
          <p:cNvSpPr txBox="1"/>
          <p:nvPr/>
        </p:nvSpPr>
        <p:spPr>
          <a:xfrm>
            <a:off x="4632265" y="1808919"/>
            <a:ext cx="716814" cy="276999"/>
          </a:xfrm>
          <a:prstGeom prst="rect">
            <a:avLst/>
          </a:prstGeom>
          <a:noFill/>
        </p:spPr>
        <p:txBody>
          <a:bodyPr wrap="square" rtlCol="0">
            <a:spAutoFit/>
          </a:bodyPr>
          <a:lstStyle/>
          <a:p>
            <a:r>
              <a:rPr lang="lt-LT" sz="1200" b="1" dirty="0">
                <a:solidFill>
                  <a:srgbClr val="7030A0"/>
                </a:solidFill>
              </a:rPr>
              <a:t>≥ </a:t>
            </a:r>
            <a:r>
              <a:rPr lang="lt-LT" sz="1200" b="1" dirty="0" smtClean="0">
                <a:solidFill>
                  <a:srgbClr val="7030A0"/>
                </a:solidFill>
              </a:rPr>
              <a:t>39 t.</a:t>
            </a:r>
            <a:endParaRPr lang="lt-LT" sz="1200" b="1" dirty="0">
              <a:solidFill>
                <a:srgbClr val="7030A0"/>
              </a:solidFill>
            </a:endParaRPr>
          </a:p>
        </p:txBody>
      </p:sp>
      <p:sp>
        <p:nvSpPr>
          <p:cNvPr id="9" name="TextBox 8"/>
          <p:cNvSpPr txBox="1"/>
          <p:nvPr/>
        </p:nvSpPr>
        <p:spPr>
          <a:xfrm>
            <a:off x="5868144" y="1824147"/>
            <a:ext cx="720080" cy="276999"/>
          </a:xfrm>
          <a:prstGeom prst="rect">
            <a:avLst/>
          </a:prstGeom>
          <a:noFill/>
        </p:spPr>
        <p:txBody>
          <a:bodyPr wrap="square" rtlCol="0">
            <a:spAutoFit/>
          </a:bodyPr>
          <a:lstStyle/>
          <a:p>
            <a:r>
              <a:rPr lang="lt-LT" sz="1200" b="1" dirty="0">
                <a:solidFill>
                  <a:srgbClr val="7030A0"/>
                </a:solidFill>
              </a:rPr>
              <a:t>≥ </a:t>
            </a:r>
            <a:r>
              <a:rPr lang="lt-LT" sz="1200" b="1" dirty="0" smtClean="0">
                <a:solidFill>
                  <a:srgbClr val="7030A0"/>
                </a:solidFill>
              </a:rPr>
              <a:t>46 t.</a:t>
            </a:r>
            <a:endParaRPr lang="lt-LT" sz="1200" b="1" dirty="0">
              <a:solidFill>
                <a:srgbClr val="7030A0"/>
              </a:solidFill>
            </a:endParaRPr>
          </a:p>
        </p:txBody>
      </p:sp>
      <p:sp>
        <p:nvSpPr>
          <p:cNvPr id="5" name="TextBox 4"/>
          <p:cNvSpPr txBox="1"/>
          <p:nvPr/>
        </p:nvSpPr>
        <p:spPr>
          <a:xfrm>
            <a:off x="7000537" y="1800812"/>
            <a:ext cx="1080120" cy="611386"/>
          </a:xfrm>
          <a:prstGeom prst="leftArrow">
            <a:avLst>
              <a:gd name="adj1" fmla="val 50000"/>
              <a:gd name="adj2" fmla="val 47507"/>
            </a:avLst>
          </a:prstGeom>
          <a:noFill/>
          <a:ln w="38100">
            <a:solidFill>
              <a:srgbClr val="7030A0"/>
            </a:solidFill>
          </a:ln>
          <a:effectLst>
            <a:outerShdw blurRad="50800" dist="38100" dir="2700000" algn="tl" rotWithShape="0">
              <a:prstClr val="black">
                <a:alpha val="40000"/>
              </a:prstClr>
            </a:outerShdw>
            <a:softEdge rad="12700"/>
          </a:effectLst>
        </p:spPr>
        <p:txBody>
          <a:bodyPr wrap="square" rtlCol="0">
            <a:spAutoFit/>
          </a:bodyPr>
          <a:lstStyle/>
          <a:p>
            <a:r>
              <a:rPr lang="lt-LT" sz="1400" b="1" dirty="0" smtClean="0">
                <a:solidFill>
                  <a:srgbClr val="7030A0"/>
                </a:solidFill>
              </a:rPr>
              <a:t>50 taškų</a:t>
            </a:r>
            <a:endParaRPr lang="lt-LT" sz="1400" b="1" dirty="0">
              <a:solidFill>
                <a:srgbClr val="7030A0"/>
              </a:solidFill>
            </a:endParaRPr>
          </a:p>
        </p:txBody>
      </p:sp>
      <p:sp>
        <p:nvSpPr>
          <p:cNvPr id="10" name="TextBox 9"/>
          <p:cNvSpPr txBox="1"/>
          <p:nvPr/>
        </p:nvSpPr>
        <p:spPr>
          <a:xfrm>
            <a:off x="683568" y="3068960"/>
            <a:ext cx="576064" cy="369332"/>
          </a:xfrm>
          <a:prstGeom prst="rect">
            <a:avLst/>
          </a:prstGeom>
          <a:noFill/>
        </p:spPr>
        <p:txBody>
          <a:bodyPr wrap="square" rtlCol="0">
            <a:spAutoFit/>
          </a:bodyPr>
          <a:lstStyle/>
          <a:p>
            <a:endParaRPr lang="lt-LT" dirty="0"/>
          </a:p>
        </p:txBody>
      </p:sp>
      <p:sp>
        <p:nvSpPr>
          <p:cNvPr id="11" name="TextBox 10"/>
          <p:cNvSpPr txBox="1"/>
          <p:nvPr/>
        </p:nvSpPr>
        <p:spPr>
          <a:xfrm>
            <a:off x="249288" y="2713092"/>
            <a:ext cx="1152128" cy="519678"/>
          </a:xfrm>
          <a:prstGeom prst="rightArrow">
            <a:avLst>
              <a:gd name="adj1" fmla="val 50000"/>
              <a:gd name="adj2" fmla="val 39736"/>
            </a:avLst>
          </a:prstGeom>
          <a:noFill/>
          <a:ln w="28575">
            <a:solidFill>
              <a:srgbClr val="7030A0"/>
            </a:solidFill>
          </a:ln>
          <a:effectLst>
            <a:outerShdw blurRad="50800" dist="38100" dir="2700000" algn="tl" rotWithShape="0">
              <a:prstClr val="black">
                <a:alpha val="40000"/>
              </a:prstClr>
            </a:outerShdw>
            <a:softEdge rad="12700"/>
          </a:effectLst>
        </p:spPr>
        <p:txBody>
          <a:bodyPr wrap="square" rtlCol="0">
            <a:spAutoFit/>
          </a:bodyPr>
          <a:lstStyle/>
          <a:p>
            <a:r>
              <a:rPr lang="lt-LT" sz="1100" b="1" dirty="0" smtClean="0">
                <a:solidFill>
                  <a:srgbClr val="7030A0"/>
                </a:solidFill>
              </a:rPr>
              <a:t>Su pagyrimu</a:t>
            </a:r>
            <a:endParaRPr lang="lt-LT" sz="1100" b="1" dirty="0">
              <a:solidFill>
                <a:srgbClr val="7030A0"/>
              </a:solidFill>
            </a:endParaRPr>
          </a:p>
        </p:txBody>
      </p:sp>
      <p:sp>
        <p:nvSpPr>
          <p:cNvPr id="12" name="TextBox 11"/>
          <p:cNvSpPr txBox="1"/>
          <p:nvPr/>
        </p:nvSpPr>
        <p:spPr>
          <a:xfrm>
            <a:off x="2915816" y="4221087"/>
            <a:ext cx="576064" cy="367873"/>
          </a:xfrm>
          <a:prstGeom prst="round2DiagRect">
            <a:avLst>
              <a:gd name="adj1" fmla="val 50000"/>
              <a:gd name="adj2" fmla="val 2192"/>
            </a:avLst>
          </a:prstGeom>
          <a:noFill/>
          <a:ln w="19050">
            <a:solidFill>
              <a:srgbClr val="7030A0"/>
            </a:solidFill>
          </a:ln>
          <a:effectLst>
            <a:outerShdw blurRad="50800" dist="38100" dir="2700000" algn="tl" rotWithShape="0">
              <a:prstClr val="black">
                <a:alpha val="40000"/>
              </a:prstClr>
            </a:outerShdw>
            <a:softEdge rad="12700"/>
          </a:effectLst>
        </p:spPr>
        <p:txBody>
          <a:bodyPr wrap="square" rtlCol="0">
            <a:spAutoFit/>
          </a:bodyPr>
          <a:lstStyle/>
          <a:p>
            <a:pPr algn="ctr"/>
            <a:r>
              <a:rPr lang="lt-LT" sz="1100" b="1" dirty="0" smtClean="0">
                <a:solidFill>
                  <a:srgbClr val="7030A0"/>
                </a:solidFill>
              </a:rPr>
              <a:t>21</a:t>
            </a:r>
            <a:r>
              <a:rPr lang="en-US" sz="1100" b="1" dirty="0" smtClean="0">
                <a:solidFill>
                  <a:srgbClr val="7030A0"/>
                </a:solidFill>
              </a:rPr>
              <a:t>%</a:t>
            </a:r>
            <a:endParaRPr lang="lt-LT" sz="1100" b="1" dirty="0">
              <a:solidFill>
                <a:srgbClr val="7030A0"/>
              </a:solidFill>
            </a:endParaRPr>
          </a:p>
        </p:txBody>
      </p:sp>
      <p:sp>
        <p:nvSpPr>
          <p:cNvPr id="17" name="TextBox 16"/>
          <p:cNvSpPr txBox="1"/>
          <p:nvPr/>
        </p:nvSpPr>
        <p:spPr>
          <a:xfrm>
            <a:off x="3654122" y="3068960"/>
            <a:ext cx="864096" cy="605909"/>
          </a:xfrm>
          <a:prstGeom prst="round2DiagRect">
            <a:avLst>
              <a:gd name="adj1" fmla="val 50000"/>
              <a:gd name="adj2" fmla="val 0"/>
            </a:avLst>
          </a:prstGeom>
          <a:noFill/>
          <a:ln w="19050">
            <a:solidFill>
              <a:srgbClr val="7030A0"/>
            </a:solidFill>
          </a:ln>
          <a:effectLst>
            <a:outerShdw blurRad="50800" dist="38100" dir="2700000" algn="tl" rotWithShape="0">
              <a:prstClr val="black">
                <a:alpha val="40000"/>
              </a:prstClr>
            </a:outerShdw>
            <a:softEdge rad="12700"/>
          </a:effectLst>
        </p:spPr>
        <p:txBody>
          <a:bodyPr wrap="square" rtlCol="0">
            <a:spAutoFit/>
          </a:bodyPr>
          <a:lstStyle/>
          <a:p>
            <a:pPr algn="ctr"/>
            <a:r>
              <a:rPr lang="lt-LT" sz="1100" b="1" dirty="0" smtClean="0">
                <a:solidFill>
                  <a:srgbClr val="7030A0"/>
                </a:solidFill>
              </a:rPr>
              <a:t>2</a:t>
            </a:r>
            <a:r>
              <a:rPr lang="en-US" sz="1100" b="1" dirty="0" smtClean="0">
                <a:solidFill>
                  <a:srgbClr val="7030A0"/>
                </a:solidFill>
              </a:rPr>
              <a:t>7%</a:t>
            </a:r>
          </a:p>
          <a:p>
            <a:pPr algn="ctr"/>
            <a:endParaRPr lang="lt-LT" sz="1100" b="1" dirty="0">
              <a:solidFill>
                <a:srgbClr val="7030A0"/>
              </a:solidFill>
            </a:endParaRPr>
          </a:p>
        </p:txBody>
      </p:sp>
      <p:sp>
        <p:nvSpPr>
          <p:cNvPr id="18" name="TextBox 17"/>
          <p:cNvSpPr txBox="1"/>
          <p:nvPr/>
        </p:nvSpPr>
        <p:spPr>
          <a:xfrm>
            <a:off x="4716016" y="2650024"/>
            <a:ext cx="658759" cy="367873"/>
          </a:xfrm>
          <a:prstGeom prst="round2DiagRect">
            <a:avLst>
              <a:gd name="adj1" fmla="val 50000"/>
              <a:gd name="adj2" fmla="val 2192"/>
            </a:avLst>
          </a:prstGeom>
          <a:noFill/>
          <a:ln w="19050">
            <a:solidFill>
              <a:srgbClr val="7030A0"/>
            </a:solidFill>
          </a:ln>
          <a:effectLst>
            <a:outerShdw blurRad="50800" dist="38100" dir="2700000" algn="tl" rotWithShape="0">
              <a:prstClr val="black">
                <a:alpha val="40000"/>
              </a:prstClr>
            </a:outerShdw>
            <a:softEdge rad="12700"/>
          </a:effectLst>
        </p:spPr>
        <p:txBody>
          <a:bodyPr wrap="square" rtlCol="0">
            <a:spAutoFit/>
          </a:bodyPr>
          <a:lstStyle/>
          <a:p>
            <a:pPr algn="ctr"/>
            <a:r>
              <a:rPr lang="lt-LT" sz="1100" b="1" dirty="0" smtClean="0">
                <a:solidFill>
                  <a:srgbClr val="7030A0"/>
                </a:solidFill>
              </a:rPr>
              <a:t>2</a:t>
            </a:r>
            <a:r>
              <a:rPr lang="en-US" sz="1100" b="1" dirty="0" smtClean="0">
                <a:solidFill>
                  <a:srgbClr val="7030A0"/>
                </a:solidFill>
              </a:rPr>
              <a:t>2%</a:t>
            </a:r>
            <a:endParaRPr lang="lt-LT" sz="1100" b="1" dirty="0">
              <a:solidFill>
                <a:srgbClr val="7030A0"/>
              </a:solidFill>
            </a:endParaRPr>
          </a:p>
        </p:txBody>
      </p:sp>
      <p:sp>
        <p:nvSpPr>
          <p:cNvPr id="3" name="TextBox 2"/>
          <p:cNvSpPr txBox="1"/>
          <p:nvPr/>
        </p:nvSpPr>
        <p:spPr>
          <a:xfrm>
            <a:off x="1259632" y="5301208"/>
            <a:ext cx="1468726" cy="672525"/>
          </a:xfrm>
          <a:prstGeom prst="leftArrow">
            <a:avLst/>
          </a:prstGeom>
          <a:noFill/>
          <a:ln w="28575">
            <a:solidFill>
              <a:srgbClr val="7030A0"/>
            </a:solidFill>
            <a:prstDash val="dash"/>
          </a:ln>
          <a:effectLst>
            <a:outerShdw blurRad="50800" dist="38100" dir="2700000" algn="tl" rotWithShape="0">
              <a:prstClr val="black">
                <a:alpha val="40000"/>
              </a:prstClr>
            </a:outerShdw>
          </a:effectLst>
        </p:spPr>
        <p:txBody>
          <a:bodyPr wrap="square" rtlCol="0">
            <a:spAutoFit/>
          </a:bodyPr>
          <a:lstStyle/>
          <a:p>
            <a:pPr algn="ctr"/>
            <a:r>
              <a:rPr lang="lt-LT" sz="1600" b="1" dirty="0" smtClean="0">
                <a:solidFill>
                  <a:srgbClr val="7030A0"/>
                </a:solidFill>
              </a:rPr>
              <a:t>MBE</a:t>
            </a:r>
            <a:endParaRPr lang="lt-LT" sz="1600" b="1"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1000" fill="hold"/>
                                        <p:tgtEl>
                                          <p:spTgt spid="5"/>
                                        </p:tgtEl>
                                        <p:attrNameLst>
                                          <p:attrName>ppt_w</p:attrName>
                                        </p:attrNameLst>
                                      </p:cBhvr>
                                      <p:tavLst>
                                        <p:tav tm="0">
                                          <p:val>
                                            <p:fltVal val="0"/>
                                          </p:val>
                                        </p:tav>
                                        <p:tav tm="100000">
                                          <p:val>
                                            <p:strVal val="#ppt_w"/>
                                          </p:val>
                                        </p:tav>
                                      </p:tavLst>
                                    </p:anim>
                                    <p:anim calcmode="lin" valueType="num">
                                      <p:cBhvr>
                                        <p:cTn id="24" dur="1000" fill="hold"/>
                                        <p:tgtEl>
                                          <p:spTgt spid="5"/>
                                        </p:tgtEl>
                                        <p:attrNameLst>
                                          <p:attrName>ppt_h</p:attrName>
                                        </p:attrNameLst>
                                      </p:cBhvr>
                                      <p:tavLst>
                                        <p:tav tm="0">
                                          <p:val>
                                            <p:fltVal val="0"/>
                                          </p:val>
                                        </p:tav>
                                        <p:tav tm="100000">
                                          <p:val>
                                            <p:strVal val="#ppt_h"/>
                                          </p:val>
                                        </p:tav>
                                      </p:tavLst>
                                    </p:anim>
                                    <p:anim calcmode="lin" valueType="num">
                                      <p:cBhvr>
                                        <p:cTn id="25" dur="1000" fill="hold"/>
                                        <p:tgtEl>
                                          <p:spTgt spid="5"/>
                                        </p:tgtEl>
                                        <p:attrNameLst>
                                          <p:attrName>style.rotation</p:attrName>
                                        </p:attrNameLst>
                                      </p:cBhvr>
                                      <p:tavLst>
                                        <p:tav tm="0">
                                          <p:val>
                                            <p:fltVal val="90"/>
                                          </p:val>
                                        </p:tav>
                                        <p:tav tm="100000">
                                          <p:val>
                                            <p:fltVal val="0"/>
                                          </p:val>
                                        </p:tav>
                                      </p:tavLst>
                                    </p:anim>
                                    <p:animEffect transition="in" filter="fade">
                                      <p:cBhvr>
                                        <p:cTn id="26" dur="1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anim calcmode="lin" valueType="num">
                                      <p:cBhvr>
                                        <p:cTn id="32" dur="1000" fill="hold"/>
                                        <p:tgtEl>
                                          <p:spTgt spid="11"/>
                                        </p:tgtEl>
                                        <p:attrNameLst>
                                          <p:attrName>ppt_x</p:attrName>
                                        </p:attrNameLst>
                                      </p:cBhvr>
                                      <p:tavLst>
                                        <p:tav tm="0">
                                          <p:val>
                                            <p:strVal val="#ppt_x"/>
                                          </p:val>
                                        </p:tav>
                                        <p:tav tm="100000">
                                          <p:val>
                                            <p:strVal val="#ppt_x"/>
                                          </p:val>
                                        </p:tav>
                                      </p:tavLst>
                                    </p:anim>
                                    <p:anim calcmode="lin" valueType="num">
                                      <p:cBhvr>
                                        <p:cTn id="3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wipe(down)">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wipe(down)">
                                      <p:cBhvr>
                                        <p:cTn id="43" dur="500"/>
                                        <p:tgtEl>
                                          <p:spTgt spid="17"/>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wipe(down)">
                                      <p:cBhvr>
                                        <p:cTn id="48" dur="500"/>
                                        <p:tgtEl>
                                          <p:spTgt spid="18"/>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3"/>
                                        </p:tgtEl>
                                        <p:attrNameLst>
                                          <p:attrName>style.visibility</p:attrName>
                                        </p:attrNameLst>
                                      </p:cBhvr>
                                      <p:to>
                                        <p:strVal val="visible"/>
                                      </p:to>
                                    </p:set>
                                    <p:animEffect transition="in" filter="wipe(down)">
                                      <p:cBhvr>
                                        <p:cTn id="5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P spid="5" grpId="0" animBg="1"/>
      <p:bldP spid="11" grpId="0" animBg="1"/>
      <p:bldP spid="12" grpId="0" animBg="1"/>
      <p:bldP spid="17" grpId="0" animBg="1"/>
      <p:bldP spid="18"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323850" y="274638"/>
            <a:ext cx="8496300" cy="792162"/>
          </a:xfrm>
        </p:spPr>
        <p:txBody>
          <a:bodyPr/>
          <a:lstStyle/>
          <a:p>
            <a:pPr eaLnBrk="1" hangingPunct="1"/>
            <a:r>
              <a:rPr lang="lt-LT" sz="2800" dirty="0" smtClean="0"/>
              <a:t>Lietuvių kalbos VBE pasiekimų lygių atitikimas Bendrųjų programų mokinių pasiekimų lygiams</a:t>
            </a:r>
            <a:endParaRPr lang="lt-LT" sz="3200" dirty="0" smtClean="0"/>
          </a:p>
        </p:txBody>
      </p:sp>
      <p:pic>
        <p:nvPicPr>
          <p:cNvPr id="25603" name="Picture 4"/>
          <p:cNvPicPr>
            <a:picLocks noChangeAspect="1" noChangeArrowheads="1"/>
          </p:cNvPicPr>
          <p:nvPr/>
        </p:nvPicPr>
        <p:blipFill>
          <a:blip r:embed="rId2" cstate="print"/>
          <a:srcRect/>
          <a:stretch>
            <a:fillRect/>
          </a:stretch>
        </p:blipFill>
        <p:spPr bwMode="auto">
          <a:xfrm>
            <a:off x="234156" y="1700808"/>
            <a:ext cx="8496300" cy="2452687"/>
          </a:xfrm>
          <a:prstGeom prst="rect">
            <a:avLst/>
          </a:prstGeom>
          <a:noFill/>
          <a:ln w="9525">
            <a:noFill/>
            <a:miter lim="800000"/>
            <a:headEnd/>
            <a:tailEnd/>
          </a:ln>
        </p:spPr>
      </p:pic>
      <p:pic>
        <p:nvPicPr>
          <p:cNvPr id="25604" name="Picture 23"/>
          <p:cNvPicPr>
            <a:picLocks noChangeAspect="1" noChangeArrowheads="1"/>
          </p:cNvPicPr>
          <p:nvPr/>
        </p:nvPicPr>
        <p:blipFill>
          <a:blip r:embed="rId3" cstate="print"/>
          <a:srcRect/>
          <a:stretch>
            <a:fillRect/>
          </a:stretch>
        </p:blipFill>
        <p:spPr bwMode="auto">
          <a:xfrm>
            <a:off x="8316913" y="5876925"/>
            <a:ext cx="827087" cy="981075"/>
          </a:xfrm>
          <a:prstGeom prst="rect">
            <a:avLst/>
          </a:prstGeom>
          <a:noFill/>
          <a:ln w="9525">
            <a:noFill/>
            <a:miter lim="800000"/>
            <a:headEnd/>
            <a:tailEnd/>
          </a:ln>
        </p:spPr>
      </p:pic>
      <p:pic>
        <p:nvPicPr>
          <p:cNvPr id="25605" name="Picture 4" descr="C:\Users\Anatolijus\Desktop\UPC_10-11\PPT\upc_violet.png"/>
          <p:cNvPicPr>
            <a:picLocks noChangeAspect="1" noChangeArrowheads="1"/>
          </p:cNvPicPr>
          <p:nvPr/>
        </p:nvPicPr>
        <p:blipFill>
          <a:blip r:embed="rId4" cstate="print"/>
          <a:srcRect r="49176"/>
          <a:stretch>
            <a:fillRect/>
          </a:stretch>
        </p:blipFill>
        <p:spPr bwMode="auto">
          <a:xfrm>
            <a:off x="7440613" y="5976938"/>
            <a:ext cx="876300" cy="836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706090"/>
          </a:xfrm>
        </p:spPr>
        <p:txBody>
          <a:bodyPr/>
          <a:lstStyle/>
          <a:p>
            <a:r>
              <a:rPr lang="lt-LT" sz="3200" b="1" dirty="0"/>
              <a:t>LKL VBE  MOKINIŲ PASIEKIMŲ LYGIŲ APRAŠAS</a:t>
            </a:r>
            <a:endParaRPr lang="lt-LT" sz="3200"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xmlns="" val="1396648451"/>
              </p:ext>
            </p:extLst>
          </p:nvPr>
        </p:nvGraphicFramePr>
        <p:xfrm>
          <a:off x="467544" y="1124744"/>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C:\Users\Anatolijus\Desktop\UPC_10-11\PPT\upc_violet.png"/>
          <p:cNvPicPr>
            <a:picLocks noChangeAspect="1" noChangeArrowheads="1"/>
          </p:cNvPicPr>
          <p:nvPr/>
        </p:nvPicPr>
        <p:blipFill>
          <a:blip r:embed="rId7" cstate="print"/>
          <a:srcRect r="49176"/>
          <a:stretch>
            <a:fillRect/>
          </a:stretch>
        </p:blipFill>
        <p:spPr bwMode="auto">
          <a:xfrm>
            <a:off x="7440613" y="5976938"/>
            <a:ext cx="876300" cy="836612"/>
          </a:xfrm>
          <a:prstGeom prst="rect">
            <a:avLst/>
          </a:prstGeom>
          <a:noFill/>
          <a:ln w="9525">
            <a:noFill/>
            <a:miter lim="800000"/>
            <a:headEnd/>
            <a:tailEnd/>
          </a:ln>
        </p:spPr>
      </p:pic>
      <p:pic>
        <p:nvPicPr>
          <p:cNvPr id="6" name="Picture 23"/>
          <p:cNvPicPr>
            <a:picLocks noChangeAspect="1" noChangeArrowheads="1"/>
          </p:cNvPicPr>
          <p:nvPr/>
        </p:nvPicPr>
        <p:blipFill>
          <a:blip r:embed="rId8" cstate="print"/>
          <a:srcRect/>
          <a:stretch>
            <a:fillRect/>
          </a:stretch>
        </p:blipFill>
        <p:spPr bwMode="auto">
          <a:xfrm>
            <a:off x="8316913" y="5876925"/>
            <a:ext cx="827087" cy="981075"/>
          </a:xfrm>
          <a:prstGeom prst="rect">
            <a:avLst/>
          </a:prstGeom>
          <a:noFill/>
          <a:ln w="9525">
            <a:noFill/>
            <a:miter lim="800000"/>
            <a:headEnd/>
            <a:tailEnd/>
          </a:ln>
        </p:spPr>
      </p:pic>
    </p:spTree>
    <p:extLst>
      <p:ext uri="{BB962C8B-B14F-4D97-AF65-F5344CB8AC3E}">
        <p14:creationId xmlns:p14="http://schemas.microsoft.com/office/powerpoint/2010/main" xmlns="" val="29949799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346050"/>
          </a:xfrm>
        </p:spPr>
        <p:txBody>
          <a:bodyPr/>
          <a:lstStyle/>
          <a:p>
            <a:r>
              <a:rPr lang="lt-LT" sz="2400" b="1" dirty="0" smtClean="0"/>
              <a:t>I.A</a:t>
            </a:r>
            <a:r>
              <a:rPr lang="lt-LT" sz="2400" b="1" dirty="0"/>
              <a:t>. LITERATŪRINIO RAŠINIO TURINIO </a:t>
            </a:r>
            <a:r>
              <a:rPr lang="lt-LT" sz="2400" b="1" dirty="0" smtClean="0"/>
              <a:t>VERTINIMAS</a:t>
            </a:r>
            <a:endParaRPr lang="lt-LT" sz="2800" dirty="0"/>
          </a:p>
        </p:txBody>
      </p:sp>
      <p:sp>
        <p:nvSpPr>
          <p:cNvPr id="3" name="Turinio vietos rezervavimo ženklas 2"/>
          <p:cNvSpPr>
            <a:spLocks noGrp="1"/>
          </p:cNvSpPr>
          <p:nvPr>
            <p:ph idx="1"/>
          </p:nvPr>
        </p:nvSpPr>
        <p:spPr/>
        <p:txBody>
          <a:bodyPr/>
          <a:lstStyle/>
          <a:p>
            <a:pPr marL="0" indent="0" algn="ctr">
              <a:buNone/>
            </a:pPr>
            <a:r>
              <a:rPr lang="lt-LT" sz="2800" b="1" dirty="0" smtClean="0"/>
              <a:t> </a:t>
            </a:r>
            <a:endParaRPr lang="lt-LT" sz="2800" dirty="0"/>
          </a:p>
        </p:txBody>
      </p:sp>
      <p:graphicFrame>
        <p:nvGraphicFramePr>
          <p:cNvPr id="5" name="Lentelė 4"/>
          <p:cNvGraphicFramePr>
            <a:graphicFrameLocks noGrp="1"/>
          </p:cNvGraphicFramePr>
          <p:nvPr>
            <p:extLst>
              <p:ext uri="{D42A27DB-BD31-4B8C-83A1-F6EECF244321}">
                <p14:modId xmlns:p14="http://schemas.microsoft.com/office/powerpoint/2010/main" xmlns="" val="2984654620"/>
              </p:ext>
            </p:extLst>
          </p:nvPr>
        </p:nvGraphicFramePr>
        <p:xfrm>
          <a:off x="395536" y="836713"/>
          <a:ext cx="8496945" cy="4853954"/>
        </p:xfrm>
        <a:graphic>
          <a:graphicData uri="http://schemas.openxmlformats.org/drawingml/2006/table">
            <a:tbl>
              <a:tblPr firstRow="1" bandRow="1">
                <a:tableStyleId>{00A15C55-8517-42AA-B614-E9B94910E393}</a:tableStyleId>
              </a:tblPr>
              <a:tblGrid>
                <a:gridCol w="2448272"/>
                <a:gridCol w="2880320"/>
                <a:gridCol w="3168353"/>
              </a:tblGrid>
              <a:tr h="438152">
                <a:tc gridSpan="3">
                  <a:txBody>
                    <a:bodyPr/>
                    <a:lstStyle/>
                    <a:p>
                      <a:pPr algn="ctr"/>
                      <a:r>
                        <a:rPr lang="lt-LT" sz="2400" kern="1200" dirty="0" smtClean="0">
                          <a:effectLst/>
                        </a:rPr>
                        <a:t>1. Temos plėtotė  ir gilioji teksto struktūra</a:t>
                      </a:r>
                      <a:endParaRPr lang="lt-LT" sz="2400" dirty="0"/>
                    </a:p>
                  </a:txBody>
                  <a:tcPr/>
                </a:tc>
                <a:tc hMerge="1">
                  <a:txBody>
                    <a:bodyPr/>
                    <a:lstStyle/>
                    <a:p>
                      <a:endParaRPr lang="lt-LT" dirty="0"/>
                    </a:p>
                  </a:txBody>
                  <a:tcPr/>
                </a:tc>
                <a:tc hMerge="1">
                  <a:txBody>
                    <a:bodyPr/>
                    <a:lstStyle/>
                    <a:p>
                      <a:endParaRPr lang="lt-LT" dirty="0"/>
                    </a:p>
                  </a:txBody>
                  <a:tcPr/>
                </a:tc>
              </a:tr>
              <a:tr h="355390">
                <a:tc>
                  <a:txBody>
                    <a:bodyPr/>
                    <a:lstStyle/>
                    <a:p>
                      <a:pPr algn="ctr"/>
                      <a:r>
                        <a:rPr lang="lt-LT" dirty="0" smtClean="0"/>
                        <a:t>Patenkinamas lygis</a:t>
                      </a:r>
                      <a:endParaRPr lang="lt-LT" dirty="0"/>
                    </a:p>
                  </a:txBody>
                  <a:tcPr>
                    <a:solidFill>
                      <a:schemeClr val="accent6">
                        <a:lumMod val="20000"/>
                        <a:lumOff val="80000"/>
                      </a:schemeClr>
                    </a:solidFill>
                  </a:tcPr>
                </a:tc>
                <a:tc>
                  <a:txBody>
                    <a:bodyPr/>
                    <a:lstStyle/>
                    <a:p>
                      <a:pPr algn="ctr"/>
                      <a:r>
                        <a:rPr lang="lt-LT" dirty="0" smtClean="0"/>
                        <a:t>Pagrindinis lygis</a:t>
                      </a:r>
                      <a:endParaRPr lang="lt-LT" dirty="0"/>
                    </a:p>
                  </a:txBody>
                  <a:tcPr>
                    <a:solidFill>
                      <a:schemeClr val="accent1">
                        <a:lumMod val="20000"/>
                        <a:lumOff val="80000"/>
                      </a:schemeClr>
                    </a:solidFill>
                  </a:tcPr>
                </a:tc>
                <a:tc>
                  <a:txBody>
                    <a:bodyPr/>
                    <a:lstStyle/>
                    <a:p>
                      <a:pPr algn="ctr"/>
                      <a:r>
                        <a:rPr lang="lt-LT" dirty="0" smtClean="0"/>
                        <a:t>Aukštesnysis lygis</a:t>
                      </a:r>
                      <a:endParaRPr lang="lt-LT" dirty="0"/>
                    </a:p>
                  </a:txBody>
                  <a:tcPr>
                    <a:solidFill>
                      <a:srgbClr val="CCFFCC"/>
                    </a:solidFill>
                  </a:tcPr>
                </a:tc>
              </a:tr>
              <a:tr h="4030994">
                <a:tc>
                  <a:txBody>
                    <a:bodyPr/>
                    <a:lstStyle/>
                    <a:p>
                      <a:r>
                        <a:rPr lang="lt-LT" sz="1800" kern="1200" dirty="0" smtClean="0">
                          <a:effectLst/>
                        </a:rPr>
                        <a:t>Tema menkai suvokta (negebama išskirti jos aspektų). Pagrindinė mintis nepakankamai aiški. </a:t>
                      </a:r>
                    </a:p>
                    <a:p>
                      <a:r>
                        <a:rPr lang="lt-LT" sz="1800" kern="1200" dirty="0" smtClean="0">
                          <a:effectLst/>
                        </a:rPr>
                        <a:t>Pasirinktas tik vienas privalomas kūrinys, antras kūrinys nepasirinktas /  pasirinktas netinkamai / tik paminėtas, toliau neanalizuojamas.</a:t>
                      </a:r>
                    </a:p>
                    <a:p>
                      <a:r>
                        <a:rPr lang="lt-LT" sz="1800" kern="1200" dirty="0" smtClean="0">
                          <a:effectLst/>
                        </a:rPr>
                        <a:t>Rašinio įžanga / išvados turi trūkumų.</a:t>
                      </a:r>
                      <a:endParaRPr lang="lt-LT" dirty="0"/>
                    </a:p>
                  </a:txBody>
                  <a:tcPr>
                    <a:solidFill>
                      <a:schemeClr val="accent6">
                        <a:lumMod val="20000"/>
                        <a:lumOff val="80000"/>
                      </a:schemeClr>
                    </a:solidFill>
                  </a:tcPr>
                </a:tc>
                <a:tc>
                  <a:txBody>
                    <a:bodyPr/>
                    <a:lstStyle/>
                    <a:p>
                      <a:r>
                        <a:rPr lang="lt-LT" sz="1800" kern="1200" dirty="0" smtClean="0">
                          <a:effectLst/>
                        </a:rPr>
                        <a:t>Tema pakankamai suvokta (pakankamai motyvuotai išskirti jos aspektai, tačiau aspektų nuoseklumo ne visada paisoma). Pagrindinė mintis pakankamai aiški. </a:t>
                      </a:r>
                    </a:p>
                    <a:p>
                      <a:r>
                        <a:rPr lang="lt-LT" sz="1800" kern="1200" dirty="0" smtClean="0">
                          <a:effectLst/>
                        </a:rPr>
                        <a:t>Remiamasi ir antru kūriniu, tačiau kūriniai nesiejami</a:t>
                      </a:r>
                      <a:r>
                        <a:rPr lang="lt-LT" sz="1800" kern="1200" baseline="30000" dirty="0" smtClean="0">
                          <a:effectLst/>
                        </a:rPr>
                        <a:t>1</a:t>
                      </a:r>
                      <a:r>
                        <a:rPr lang="lt-LT" sz="1800" kern="1200" dirty="0" smtClean="0">
                          <a:effectLst/>
                        </a:rPr>
                        <a:t>. </a:t>
                      </a:r>
                    </a:p>
                    <a:p>
                      <a:r>
                        <a:rPr lang="lt-LT" sz="1800" kern="1200" dirty="0" smtClean="0">
                          <a:effectLst/>
                        </a:rPr>
                        <a:t>Pasirinkta tinkama struktūra turiniui perteikti. Įžanga iš dalies tinkama. Išvados iš dalies pagrįstos.</a:t>
                      </a:r>
                      <a:endParaRPr lang="lt-LT" dirty="0"/>
                    </a:p>
                  </a:txBody>
                  <a:tcPr>
                    <a:solidFill>
                      <a:schemeClr val="accent1">
                        <a:lumMod val="20000"/>
                        <a:lumOff val="80000"/>
                      </a:schemeClr>
                    </a:solidFill>
                  </a:tcPr>
                </a:tc>
                <a:tc>
                  <a:txBody>
                    <a:bodyPr/>
                    <a:lstStyle/>
                    <a:p>
                      <a:r>
                        <a:rPr lang="lt-LT" sz="1800" kern="1200" dirty="0" smtClean="0">
                          <a:effectLst/>
                        </a:rPr>
                        <a:t>Tema puikiai suvokta (plėtojama tiksliai ir taikliai, išskiriant esminius jos aspektus, atskleidžiant jų sąsajas). Pagrindinė mintis aiškiai suformuluota.  </a:t>
                      </a:r>
                    </a:p>
                    <a:p>
                      <a:r>
                        <a:rPr lang="lt-LT" sz="1800" kern="1200" dirty="0" smtClean="0">
                          <a:effectLst/>
                        </a:rPr>
                        <a:t>Su privalomu kūriniu itin gerai susietas</a:t>
                      </a:r>
                      <a:r>
                        <a:rPr lang="lt-LT" sz="1800" kern="1200" baseline="30000" dirty="0" smtClean="0">
                          <a:effectLst/>
                        </a:rPr>
                        <a:t>1</a:t>
                      </a:r>
                      <a:r>
                        <a:rPr lang="lt-LT" sz="1800" kern="1200" dirty="0" smtClean="0">
                          <a:effectLst/>
                        </a:rPr>
                        <a:t> antrasis kūrinys papildo privalomo kūrinio analizę, padeda išplėtoti temą. </a:t>
                      </a:r>
                    </a:p>
                    <a:p>
                      <a:r>
                        <a:rPr lang="lt-LT" sz="1800" kern="1200" dirty="0" smtClean="0">
                          <a:effectLst/>
                        </a:rPr>
                        <a:t>Pasirinkta tinkama struktūra turiniui perteikti. Įžanga kryptinga. Išvados pagrįstos.  </a:t>
                      </a:r>
                      <a:r>
                        <a:rPr lang="lt-LT" dirty="0" smtClean="0">
                          <a:effectLst/>
                        </a:rPr>
                        <a:t> </a:t>
                      </a:r>
                      <a:endParaRPr lang="lt-LT" dirty="0"/>
                    </a:p>
                  </a:txBody>
                  <a:tcPr>
                    <a:solidFill>
                      <a:srgbClr val="CCFFCC"/>
                    </a:solidFill>
                  </a:tcPr>
                </a:tc>
              </a:tr>
            </a:tbl>
          </a:graphicData>
        </a:graphic>
      </p:graphicFrame>
      <p:sp>
        <p:nvSpPr>
          <p:cNvPr id="6" name="Stačiakampis 5"/>
          <p:cNvSpPr/>
          <p:nvPr/>
        </p:nvSpPr>
        <p:spPr>
          <a:xfrm>
            <a:off x="381050" y="5768291"/>
            <a:ext cx="8424936" cy="605294"/>
          </a:xfrm>
          <a:prstGeom prst="rect">
            <a:avLst/>
          </a:prstGeom>
        </p:spPr>
        <p:txBody>
          <a:bodyPr wrap="square">
            <a:spAutoFit/>
          </a:bodyPr>
          <a:lstStyle/>
          <a:p>
            <a:r>
              <a:rPr lang="lt-LT" sz="2000" b="1" baseline="30000" dirty="0" smtClean="0">
                <a:solidFill>
                  <a:srgbClr val="FF0000"/>
                </a:solidFill>
              </a:rPr>
              <a:t>1</a:t>
            </a:r>
            <a:r>
              <a:rPr lang="lt-LT" sz="2000" b="1" baseline="30000" dirty="0" smtClean="0"/>
              <a:t> </a:t>
            </a:r>
            <a:r>
              <a:rPr lang="en-GB" sz="2000" b="1" baseline="30000" dirty="0" err="1" smtClean="0"/>
              <a:t>Kūriniai</a:t>
            </a:r>
            <a:r>
              <a:rPr lang="en-GB" sz="2000" b="1" baseline="30000" dirty="0" smtClean="0"/>
              <a:t> </a:t>
            </a:r>
            <a:r>
              <a:rPr lang="en-GB" sz="2000" b="1" baseline="30000" dirty="0" err="1"/>
              <a:t>siejami</a:t>
            </a:r>
            <a:r>
              <a:rPr lang="en-GB" sz="2000" baseline="30000" dirty="0"/>
              <a:t> </a:t>
            </a:r>
            <a:r>
              <a:rPr lang="fi-FI" sz="2000" baseline="30000" dirty="0"/>
              <a:t>teminiu ir / ar probleminiu, ir / ar idėjų, ir / ar įvaizdžių, motyvų, ir / ar meniniu ar kitais aspektais.</a:t>
            </a:r>
            <a:endParaRPr lang="lt-LT" sz="2000" dirty="0"/>
          </a:p>
        </p:txBody>
      </p:sp>
      <p:pic>
        <p:nvPicPr>
          <p:cNvPr id="7" name="Picture 4" descr="C:\Users\Anatolijus\Desktop\UPC_10-11\PPT\upc_violet.png"/>
          <p:cNvPicPr>
            <a:picLocks noChangeAspect="1" noChangeArrowheads="1"/>
          </p:cNvPicPr>
          <p:nvPr/>
        </p:nvPicPr>
        <p:blipFill>
          <a:blip r:embed="rId2" cstate="print"/>
          <a:srcRect r="49176"/>
          <a:stretch>
            <a:fillRect/>
          </a:stretch>
        </p:blipFill>
        <p:spPr bwMode="auto">
          <a:xfrm>
            <a:off x="7440613" y="5976938"/>
            <a:ext cx="876300" cy="836612"/>
          </a:xfrm>
          <a:prstGeom prst="rect">
            <a:avLst/>
          </a:prstGeom>
          <a:noFill/>
          <a:ln w="9525">
            <a:noFill/>
            <a:miter lim="800000"/>
            <a:headEnd/>
            <a:tailEnd/>
          </a:ln>
        </p:spPr>
      </p:pic>
      <p:pic>
        <p:nvPicPr>
          <p:cNvPr id="8" name="Picture 23"/>
          <p:cNvPicPr>
            <a:picLocks noChangeAspect="1" noChangeArrowheads="1"/>
          </p:cNvPicPr>
          <p:nvPr/>
        </p:nvPicPr>
        <p:blipFill>
          <a:blip r:embed="rId3" cstate="print"/>
          <a:srcRect/>
          <a:stretch>
            <a:fillRect/>
          </a:stretch>
        </p:blipFill>
        <p:spPr bwMode="auto">
          <a:xfrm>
            <a:off x="8316913" y="5876925"/>
            <a:ext cx="827087" cy="981075"/>
          </a:xfrm>
          <a:prstGeom prst="rect">
            <a:avLst/>
          </a:prstGeom>
          <a:noFill/>
          <a:ln w="9525">
            <a:noFill/>
            <a:miter lim="800000"/>
            <a:headEnd/>
            <a:tailEnd/>
          </a:ln>
        </p:spPr>
      </p:pic>
    </p:spTree>
    <p:extLst>
      <p:ext uri="{BB962C8B-B14F-4D97-AF65-F5344CB8AC3E}">
        <p14:creationId xmlns:p14="http://schemas.microsoft.com/office/powerpoint/2010/main" xmlns="" val="32731356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188640"/>
            <a:ext cx="8229600" cy="490066"/>
          </a:xfrm>
        </p:spPr>
        <p:txBody>
          <a:bodyPr/>
          <a:lstStyle/>
          <a:p>
            <a:r>
              <a:rPr lang="lt-LT" sz="2400" b="1" dirty="0" smtClean="0"/>
              <a:t>I. A</a:t>
            </a:r>
            <a:r>
              <a:rPr lang="lt-LT" sz="2400" b="1" dirty="0"/>
              <a:t>. LITERATŪRINIO RAŠINIO TURINIO </a:t>
            </a:r>
            <a:r>
              <a:rPr lang="lt-LT" sz="2400" b="1" dirty="0" smtClean="0"/>
              <a:t>VERTINIMAS</a:t>
            </a:r>
            <a:endParaRPr lang="lt-LT" sz="2800" dirty="0"/>
          </a:p>
        </p:txBody>
      </p:sp>
      <p:sp>
        <p:nvSpPr>
          <p:cNvPr id="3" name="Turinio vietos rezervavimo ženklas 2"/>
          <p:cNvSpPr>
            <a:spLocks noGrp="1"/>
          </p:cNvSpPr>
          <p:nvPr>
            <p:ph idx="1"/>
          </p:nvPr>
        </p:nvSpPr>
        <p:spPr/>
        <p:txBody>
          <a:bodyPr/>
          <a:lstStyle/>
          <a:p>
            <a:pPr marL="0" indent="0" algn="ctr">
              <a:buNone/>
            </a:pPr>
            <a:r>
              <a:rPr lang="lt-LT" sz="2800" b="1" dirty="0" smtClean="0"/>
              <a:t> </a:t>
            </a:r>
            <a:endParaRPr lang="lt-LT" sz="2800" dirty="0"/>
          </a:p>
        </p:txBody>
      </p:sp>
      <p:graphicFrame>
        <p:nvGraphicFramePr>
          <p:cNvPr id="5" name="Lentelė 4"/>
          <p:cNvGraphicFramePr>
            <a:graphicFrameLocks noGrp="1"/>
          </p:cNvGraphicFramePr>
          <p:nvPr>
            <p:extLst>
              <p:ext uri="{D42A27DB-BD31-4B8C-83A1-F6EECF244321}">
                <p14:modId xmlns:p14="http://schemas.microsoft.com/office/powerpoint/2010/main" xmlns="" val="2145746483"/>
              </p:ext>
            </p:extLst>
          </p:nvPr>
        </p:nvGraphicFramePr>
        <p:xfrm>
          <a:off x="395536" y="764704"/>
          <a:ext cx="8496945" cy="5639930"/>
        </p:xfrm>
        <a:graphic>
          <a:graphicData uri="http://schemas.openxmlformats.org/drawingml/2006/table">
            <a:tbl>
              <a:tblPr firstRow="1" bandRow="1">
                <a:tableStyleId>{00A15C55-8517-42AA-B614-E9B94910E393}</a:tableStyleId>
              </a:tblPr>
              <a:tblGrid>
                <a:gridCol w="2736304"/>
                <a:gridCol w="2592288"/>
                <a:gridCol w="3168353"/>
              </a:tblGrid>
              <a:tr h="486201">
                <a:tc gridSpan="3">
                  <a:txBody>
                    <a:bodyPr/>
                    <a:lstStyle/>
                    <a:p>
                      <a:pPr algn="ctr"/>
                      <a:r>
                        <a:rPr lang="lt-LT" sz="2400" kern="1200" dirty="0" smtClean="0">
                          <a:effectLst/>
                        </a:rPr>
                        <a:t>2. Kūrinio interpretavimas ir rėmimasis kontekstu</a:t>
                      </a:r>
                      <a:endParaRPr lang="lt-LT" sz="3200" dirty="0"/>
                    </a:p>
                  </a:txBody>
                  <a:tcPr/>
                </a:tc>
                <a:tc hMerge="1">
                  <a:txBody>
                    <a:bodyPr/>
                    <a:lstStyle/>
                    <a:p>
                      <a:endParaRPr lang="lt-LT" dirty="0"/>
                    </a:p>
                  </a:txBody>
                  <a:tcPr/>
                </a:tc>
                <a:tc hMerge="1">
                  <a:txBody>
                    <a:bodyPr/>
                    <a:lstStyle/>
                    <a:p>
                      <a:endParaRPr lang="lt-LT" dirty="0"/>
                    </a:p>
                  </a:txBody>
                  <a:tcPr/>
                </a:tc>
              </a:tr>
              <a:tr h="388961">
                <a:tc>
                  <a:txBody>
                    <a:bodyPr/>
                    <a:lstStyle/>
                    <a:p>
                      <a:pPr algn="ctr"/>
                      <a:r>
                        <a:rPr lang="lt-LT" dirty="0" smtClean="0"/>
                        <a:t>Patenkinamas lygis</a:t>
                      </a:r>
                      <a:endParaRPr lang="lt-LT" dirty="0"/>
                    </a:p>
                  </a:txBody>
                  <a:tcPr>
                    <a:solidFill>
                      <a:schemeClr val="accent6">
                        <a:lumMod val="20000"/>
                        <a:lumOff val="80000"/>
                      </a:schemeClr>
                    </a:solidFill>
                  </a:tcPr>
                </a:tc>
                <a:tc>
                  <a:txBody>
                    <a:bodyPr/>
                    <a:lstStyle/>
                    <a:p>
                      <a:pPr algn="ctr"/>
                      <a:r>
                        <a:rPr lang="lt-LT" dirty="0" smtClean="0"/>
                        <a:t>Pagrindinis lygis</a:t>
                      </a:r>
                      <a:endParaRPr lang="lt-LT" dirty="0"/>
                    </a:p>
                  </a:txBody>
                  <a:tcPr>
                    <a:solidFill>
                      <a:schemeClr val="accent1">
                        <a:lumMod val="20000"/>
                        <a:lumOff val="80000"/>
                      </a:schemeClr>
                    </a:solidFill>
                  </a:tcPr>
                </a:tc>
                <a:tc>
                  <a:txBody>
                    <a:bodyPr/>
                    <a:lstStyle/>
                    <a:p>
                      <a:pPr algn="ctr"/>
                      <a:r>
                        <a:rPr lang="lt-LT" dirty="0" smtClean="0"/>
                        <a:t>Aukštesnysis lygis</a:t>
                      </a:r>
                      <a:endParaRPr lang="lt-LT" dirty="0"/>
                    </a:p>
                  </a:txBody>
                  <a:tcPr>
                    <a:solidFill>
                      <a:srgbClr val="CCFFCC"/>
                    </a:solidFill>
                  </a:tcPr>
                </a:tc>
              </a:tr>
              <a:tr h="4764768">
                <a:tc>
                  <a:txBody>
                    <a:bodyPr/>
                    <a:lstStyle/>
                    <a:p>
                      <a:r>
                        <a:rPr lang="lt-LT" sz="1800" kern="1200" dirty="0" smtClean="0">
                          <a:effectLst/>
                        </a:rPr>
                        <a:t>Pagrindinis kūrinys duota tema interpretuojamas </a:t>
                      </a:r>
                      <a:r>
                        <a:rPr lang="en-GB" sz="1800" kern="1200" dirty="0" smtClean="0">
                          <a:effectLst/>
                        </a:rPr>
                        <a:t>paviršutiniškai  </a:t>
                      </a:r>
                      <a:r>
                        <a:rPr lang="lt-LT" sz="1800" kern="1200" dirty="0" smtClean="0">
                          <a:effectLst/>
                        </a:rPr>
                        <a:t>(kūrinys ne visai suprastas / primityviai interpretuojamos jo prasmės). </a:t>
                      </a:r>
                    </a:p>
                    <a:p>
                      <a:r>
                        <a:rPr lang="lt-LT" sz="1800" kern="1200" dirty="0" smtClean="0">
                          <a:effectLst/>
                        </a:rPr>
                        <a:t>Analizės yra tik užuominos / didžiojoje darbo dalyje perpasakojamas siužetas.</a:t>
                      </a:r>
                    </a:p>
                    <a:p>
                      <a:r>
                        <a:rPr lang="lt-LT" sz="1800" kern="1200" dirty="0" smtClean="0">
                          <a:effectLst/>
                        </a:rPr>
                        <a:t>Kontekstu</a:t>
                      </a:r>
                      <a:r>
                        <a:rPr lang="lt-LT" sz="1800" kern="1200" baseline="30000" dirty="0" smtClean="0">
                          <a:effectLst/>
                        </a:rPr>
                        <a:t>2</a:t>
                      </a:r>
                      <a:r>
                        <a:rPr lang="lt-LT" sz="1800" kern="1200" dirty="0" smtClean="0">
                          <a:effectLst/>
                        </a:rPr>
                        <a:t> remiamasi netinkamai / nesiremiama.  </a:t>
                      </a:r>
                    </a:p>
                    <a:p>
                      <a:r>
                        <a:rPr lang="lt-LT" sz="1800" kern="1200" dirty="0" smtClean="0">
                          <a:effectLst/>
                        </a:rPr>
                        <a:t>Ne visada tinkamai vartojamos (jei vartojamos) literatūrologijos sąvokos.</a:t>
                      </a:r>
                      <a:endParaRPr lang="lt-LT" dirty="0"/>
                    </a:p>
                  </a:txBody>
                  <a:tcPr>
                    <a:solidFill>
                      <a:schemeClr val="accent6">
                        <a:lumMod val="20000"/>
                        <a:lumOff val="80000"/>
                      </a:schemeClr>
                    </a:solidFill>
                  </a:tcPr>
                </a:tc>
                <a:tc>
                  <a:txBody>
                    <a:bodyPr/>
                    <a:lstStyle/>
                    <a:p>
                      <a:r>
                        <a:rPr lang="lt-LT" sz="1800" kern="1200" dirty="0" smtClean="0">
                          <a:effectLst/>
                        </a:rPr>
                        <a:t>Pagrindinis kūrinys duota tema interpretuojamas pakankamai (atskleidžiamos akivaizdžios kūrinio reikšmės). Analizė iš esmės tinkama. Apibendrinama, vertinama. Pakankamai tikslingai remiamasi kontekstu</a:t>
                      </a:r>
                      <a:r>
                        <a:rPr lang="lt-LT" sz="1800" kern="1200" baseline="30000" dirty="0" smtClean="0">
                          <a:effectLst/>
                        </a:rPr>
                        <a:t>2</a:t>
                      </a:r>
                      <a:r>
                        <a:rPr lang="lt-LT" sz="1800" kern="1200" dirty="0" smtClean="0">
                          <a:effectLst/>
                        </a:rPr>
                        <a:t>. Iš esmės tinkamai vartojamos literatūrologijos sąvokos / vienas kitas neesminis trūkumas. </a:t>
                      </a:r>
                      <a:endParaRPr lang="lt-LT" dirty="0"/>
                    </a:p>
                  </a:txBody>
                  <a:tcPr>
                    <a:solidFill>
                      <a:schemeClr val="accent1">
                        <a:lumMod val="20000"/>
                        <a:lumOff val="80000"/>
                      </a:schemeClr>
                    </a:solidFill>
                  </a:tcPr>
                </a:tc>
                <a:tc>
                  <a:txBody>
                    <a:bodyPr/>
                    <a:lstStyle/>
                    <a:p>
                      <a:pPr algn="l"/>
                      <a:r>
                        <a:rPr lang="lt-LT" sz="1800" kern="1200" dirty="0" smtClean="0">
                          <a:effectLst/>
                        </a:rPr>
                        <a:t>Pagrindinio kūrinio interpretavimas duota tema  puikus (atskleidžiantis ne tik akivaizdžias, bet ir subtilias kūrinio reikšmes). Analizė įžvalgi, įtikinama ir išsami, atskleistas meninis kūrinio savitumas. Visas darbas rodo puikius gebėjimus interpretuoti, apibendrinti, vertinti.</a:t>
                      </a:r>
                    </a:p>
                    <a:p>
                      <a:r>
                        <a:rPr lang="lt-LT" sz="1800" kern="1200" dirty="0" smtClean="0">
                          <a:effectLst/>
                        </a:rPr>
                        <a:t>Tikslingai ir tinkamai remiamasi kontekstu</a:t>
                      </a:r>
                      <a:r>
                        <a:rPr lang="lt-LT" sz="1800" kern="1200" baseline="30000" dirty="0" smtClean="0">
                          <a:effectLst/>
                        </a:rPr>
                        <a:t>2</a:t>
                      </a:r>
                      <a:r>
                        <a:rPr lang="lt-LT" sz="1800" kern="1200" dirty="0" smtClean="0">
                          <a:effectLst/>
                        </a:rPr>
                        <a:t>. Atskleidžiamas literatūrinis (kultūrinis) išprusimas. Tinkamai vartojamos literatūrologijos sąvokos.</a:t>
                      </a:r>
                      <a:endParaRPr lang="lt-LT" dirty="0"/>
                    </a:p>
                  </a:txBody>
                  <a:tcPr>
                    <a:solidFill>
                      <a:srgbClr val="CCFFCC"/>
                    </a:solidFill>
                  </a:tcPr>
                </a:tc>
              </a:tr>
            </a:tbl>
          </a:graphicData>
        </a:graphic>
      </p:graphicFrame>
      <p:sp>
        <p:nvSpPr>
          <p:cNvPr id="4" name="TextBox 3"/>
          <p:cNvSpPr txBox="1"/>
          <p:nvPr/>
        </p:nvSpPr>
        <p:spPr>
          <a:xfrm>
            <a:off x="755576" y="6421651"/>
            <a:ext cx="7632848" cy="400110"/>
          </a:xfrm>
          <a:prstGeom prst="rect">
            <a:avLst/>
          </a:prstGeom>
          <a:noFill/>
        </p:spPr>
        <p:txBody>
          <a:bodyPr wrap="square" rtlCol="0">
            <a:spAutoFit/>
          </a:bodyPr>
          <a:lstStyle/>
          <a:p>
            <a:r>
              <a:rPr lang="lt-LT" sz="2000" b="1" baseline="30000" dirty="0" smtClean="0">
                <a:solidFill>
                  <a:srgbClr val="FF0000"/>
                </a:solidFill>
              </a:rPr>
              <a:t>2 </a:t>
            </a:r>
            <a:r>
              <a:rPr lang="en-GB" sz="2000" b="1" baseline="30000" dirty="0" err="1" smtClean="0"/>
              <a:t>Kontekstas</a:t>
            </a:r>
            <a:r>
              <a:rPr lang="en-GB" sz="2000" b="1" baseline="30000" dirty="0" smtClean="0"/>
              <a:t> </a:t>
            </a:r>
            <a:r>
              <a:rPr lang="en-GB" sz="2000" baseline="30000" dirty="0"/>
              <a:t>(</a:t>
            </a:r>
            <a:r>
              <a:rPr lang="en-GB" sz="2000" i="1" baseline="30000" dirty="0" err="1"/>
              <a:t>čia</a:t>
            </a:r>
            <a:r>
              <a:rPr lang="en-GB" sz="2000" baseline="30000" dirty="0"/>
              <a:t>) – </a:t>
            </a:r>
            <a:r>
              <a:rPr lang="en-GB" sz="2000" baseline="30000" dirty="0" err="1"/>
              <a:t>kultūrinis</a:t>
            </a:r>
            <a:r>
              <a:rPr lang="en-GB" sz="2000" baseline="30000" dirty="0"/>
              <a:t> </a:t>
            </a:r>
            <a:r>
              <a:rPr lang="en-GB" sz="2000" baseline="30000" dirty="0" err="1"/>
              <a:t>istorinis</a:t>
            </a:r>
            <a:r>
              <a:rPr lang="en-GB" sz="2000" baseline="30000" dirty="0"/>
              <a:t> </a:t>
            </a:r>
            <a:r>
              <a:rPr lang="fi-FI" sz="2000" baseline="30000" dirty="0"/>
              <a:t>ir / ar </a:t>
            </a:r>
            <a:r>
              <a:rPr lang="en-GB" sz="2000" baseline="30000" dirty="0" err="1"/>
              <a:t>biografinis</a:t>
            </a:r>
            <a:r>
              <a:rPr lang="en-GB" sz="2000" baseline="30000" dirty="0"/>
              <a:t>.</a:t>
            </a:r>
            <a:endParaRPr lang="lt-LT" sz="2000" dirty="0"/>
          </a:p>
        </p:txBody>
      </p:sp>
      <p:pic>
        <p:nvPicPr>
          <p:cNvPr id="7" name="Picture 4" descr="C:\Users\Anatolijus\Desktop\UPC_10-11\PPT\upc_violet.png"/>
          <p:cNvPicPr>
            <a:picLocks noChangeAspect="1" noChangeArrowheads="1"/>
          </p:cNvPicPr>
          <p:nvPr/>
        </p:nvPicPr>
        <p:blipFill>
          <a:blip r:embed="rId2" cstate="print"/>
          <a:srcRect r="49176"/>
          <a:stretch>
            <a:fillRect/>
          </a:stretch>
        </p:blipFill>
        <p:spPr bwMode="auto">
          <a:xfrm>
            <a:off x="7440613" y="5976938"/>
            <a:ext cx="876300" cy="836612"/>
          </a:xfrm>
          <a:prstGeom prst="rect">
            <a:avLst/>
          </a:prstGeom>
          <a:noFill/>
          <a:ln w="9525">
            <a:noFill/>
            <a:miter lim="800000"/>
            <a:headEnd/>
            <a:tailEnd/>
          </a:ln>
        </p:spPr>
      </p:pic>
      <p:pic>
        <p:nvPicPr>
          <p:cNvPr id="8" name="Picture 23"/>
          <p:cNvPicPr>
            <a:picLocks noChangeAspect="1" noChangeArrowheads="1"/>
          </p:cNvPicPr>
          <p:nvPr/>
        </p:nvPicPr>
        <p:blipFill>
          <a:blip r:embed="rId3" cstate="print"/>
          <a:srcRect/>
          <a:stretch>
            <a:fillRect/>
          </a:stretch>
        </p:blipFill>
        <p:spPr bwMode="auto">
          <a:xfrm>
            <a:off x="8316913" y="5876925"/>
            <a:ext cx="827087" cy="981075"/>
          </a:xfrm>
          <a:prstGeom prst="rect">
            <a:avLst/>
          </a:prstGeom>
          <a:noFill/>
          <a:ln w="9525">
            <a:noFill/>
            <a:miter lim="800000"/>
            <a:headEnd/>
            <a:tailEnd/>
          </a:ln>
        </p:spPr>
      </p:pic>
    </p:spTree>
    <p:extLst>
      <p:ext uri="{BB962C8B-B14F-4D97-AF65-F5344CB8AC3E}">
        <p14:creationId xmlns:p14="http://schemas.microsoft.com/office/powerpoint/2010/main" xmlns="" val="16793723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418058"/>
          </a:xfrm>
        </p:spPr>
        <p:txBody>
          <a:bodyPr/>
          <a:lstStyle/>
          <a:p>
            <a:r>
              <a:rPr lang="lt-LT" sz="2400" b="1" dirty="0" smtClean="0"/>
              <a:t>I</a:t>
            </a:r>
            <a:r>
              <a:rPr lang="lt-LT" sz="2400" b="1" dirty="0"/>
              <a:t>. B. SAMPROTAVIMO RAŠINIO TURINIO VERTINIMAS</a:t>
            </a:r>
            <a:endParaRPr lang="lt-LT" sz="2800" dirty="0"/>
          </a:p>
        </p:txBody>
      </p:sp>
      <p:sp>
        <p:nvSpPr>
          <p:cNvPr id="3" name="Turinio vietos rezervavimo ženklas 2"/>
          <p:cNvSpPr>
            <a:spLocks noGrp="1"/>
          </p:cNvSpPr>
          <p:nvPr>
            <p:ph idx="1"/>
          </p:nvPr>
        </p:nvSpPr>
        <p:spPr/>
        <p:txBody>
          <a:bodyPr/>
          <a:lstStyle/>
          <a:p>
            <a:pPr marL="0" indent="0" algn="ctr">
              <a:buNone/>
            </a:pPr>
            <a:r>
              <a:rPr lang="lt-LT" sz="2800" b="1" dirty="0" smtClean="0"/>
              <a:t> </a:t>
            </a:r>
            <a:endParaRPr lang="lt-LT" sz="2800" dirty="0"/>
          </a:p>
        </p:txBody>
      </p:sp>
      <p:graphicFrame>
        <p:nvGraphicFramePr>
          <p:cNvPr id="5" name="Lentelė 4"/>
          <p:cNvGraphicFramePr>
            <a:graphicFrameLocks noGrp="1"/>
          </p:cNvGraphicFramePr>
          <p:nvPr>
            <p:extLst>
              <p:ext uri="{D42A27DB-BD31-4B8C-83A1-F6EECF244321}">
                <p14:modId xmlns:p14="http://schemas.microsoft.com/office/powerpoint/2010/main" xmlns="" val="360812587"/>
              </p:ext>
            </p:extLst>
          </p:nvPr>
        </p:nvGraphicFramePr>
        <p:xfrm>
          <a:off x="395536" y="836713"/>
          <a:ext cx="8496945" cy="4824535"/>
        </p:xfrm>
        <a:graphic>
          <a:graphicData uri="http://schemas.openxmlformats.org/drawingml/2006/table">
            <a:tbl>
              <a:tblPr firstRow="1" bandRow="1">
                <a:tableStyleId>{00A15C55-8517-42AA-B614-E9B94910E393}</a:tableStyleId>
              </a:tblPr>
              <a:tblGrid>
                <a:gridCol w="2736304"/>
                <a:gridCol w="2592288"/>
                <a:gridCol w="3168353"/>
              </a:tblGrid>
              <a:tr h="461097">
                <a:tc gridSpan="3">
                  <a:txBody>
                    <a:bodyPr/>
                    <a:lstStyle/>
                    <a:p>
                      <a:pPr algn="ctr"/>
                      <a:r>
                        <a:rPr lang="lt-LT" sz="2400" kern="1200" dirty="0" smtClean="0">
                          <a:effectLst/>
                        </a:rPr>
                        <a:t>1. Problemos supratimas ir gilioji teksto struktūra </a:t>
                      </a:r>
                      <a:endParaRPr lang="lt-LT" sz="4000" dirty="0"/>
                    </a:p>
                  </a:txBody>
                  <a:tcPr/>
                </a:tc>
                <a:tc hMerge="1">
                  <a:txBody>
                    <a:bodyPr/>
                    <a:lstStyle/>
                    <a:p>
                      <a:endParaRPr lang="lt-LT" dirty="0"/>
                    </a:p>
                  </a:txBody>
                  <a:tcPr/>
                </a:tc>
                <a:tc hMerge="1">
                  <a:txBody>
                    <a:bodyPr/>
                    <a:lstStyle/>
                    <a:p>
                      <a:endParaRPr lang="lt-LT" dirty="0"/>
                    </a:p>
                  </a:txBody>
                  <a:tcPr/>
                </a:tc>
              </a:tr>
              <a:tr h="368878">
                <a:tc>
                  <a:txBody>
                    <a:bodyPr/>
                    <a:lstStyle/>
                    <a:p>
                      <a:pPr algn="ctr"/>
                      <a:r>
                        <a:rPr lang="lt-LT" dirty="0" smtClean="0"/>
                        <a:t>Patenkinamas lygis</a:t>
                      </a:r>
                      <a:endParaRPr lang="lt-LT" dirty="0"/>
                    </a:p>
                  </a:txBody>
                  <a:tcPr>
                    <a:solidFill>
                      <a:schemeClr val="accent6">
                        <a:lumMod val="20000"/>
                        <a:lumOff val="80000"/>
                      </a:schemeClr>
                    </a:solidFill>
                  </a:tcPr>
                </a:tc>
                <a:tc>
                  <a:txBody>
                    <a:bodyPr/>
                    <a:lstStyle/>
                    <a:p>
                      <a:pPr algn="ctr"/>
                      <a:r>
                        <a:rPr lang="lt-LT" dirty="0" smtClean="0"/>
                        <a:t>Pagrindinis lygis</a:t>
                      </a:r>
                      <a:endParaRPr lang="lt-LT" dirty="0"/>
                    </a:p>
                  </a:txBody>
                  <a:tcPr>
                    <a:solidFill>
                      <a:schemeClr val="accent1">
                        <a:lumMod val="20000"/>
                        <a:lumOff val="80000"/>
                      </a:schemeClr>
                    </a:solidFill>
                  </a:tcPr>
                </a:tc>
                <a:tc>
                  <a:txBody>
                    <a:bodyPr/>
                    <a:lstStyle/>
                    <a:p>
                      <a:pPr algn="ctr"/>
                      <a:r>
                        <a:rPr lang="lt-LT" dirty="0" smtClean="0"/>
                        <a:t>Aukštesnysis lygis</a:t>
                      </a:r>
                      <a:endParaRPr lang="lt-LT" dirty="0"/>
                    </a:p>
                  </a:txBody>
                  <a:tcPr>
                    <a:solidFill>
                      <a:srgbClr val="CCFFCC"/>
                    </a:solidFill>
                  </a:tcPr>
                </a:tc>
              </a:tr>
              <a:tr h="3994560">
                <a:tc>
                  <a:txBody>
                    <a:bodyPr/>
                    <a:lstStyle/>
                    <a:p>
                      <a:r>
                        <a:rPr lang="lt-LT" sz="2000" kern="1200" dirty="0" smtClean="0">
                          <a:effectLst/>
                        </a:rPr>
                        <a:t>Tema iš dalies suprasta, bandoma plėtoti; problema neaptarta. / Trūksta aiškumo.</a:t>
                      </a:r>
                    </a:p>
                    <a:p>
                      <a:r>
                        <a:rPr lang="lt-LT" sz="2000" kern="1200" dirty="0" smtClean="0">
                          <a:effectLst/>
                        </a:rPr>
                        <a:t>Rašinio įžanga / išvados turi trūkumų.</a:t>
                      </a:r>
                      <a:endParaRPr lang="lt-LT" sz="1200" dirty="0">
                        <a:effectLst/>
                        <a:latin typeface="Calibri"/>
                        <a:ea typeface="Calibri"/>
                        <a:cs typeface="Times New Roman"/>
                      </a:endParaRPr>
                    </a:p>
                  </a:txBody>
                  <a:tcPr marL="68580" marR="68580" marT="0" marB="0">
                    <a:solidFill>
                      <a:schemeClr val="accent6">
                        <a:lumMod val="20000"/>
                        <a:lumOff val="80000"/>
                      </a:schemeClr>
                    </a:solidFill>
                  </a:tcPr>
                </a:tc>
                <a:tc>
                  <a:txBody>
                    <a:bodyPr/>
                    <a:lstStyle/>
                    <a:p>
                      <a:r>
                        <a:rPr lang="lt-LT" sz="2000" kern="1200" dirty="0" smtClean="0">
                          <a:effectLst/>
                        </a:rPr>
                        <a:t>Tema, problema pakankamai gerai aptartos, tezė / pagrindinė išvada aiški. Ne visai nuosekliai / ne visi išskirti problemos aspektai išnagrinėti.</a:t>
                      </a:r>
                    </a:p>
                    <a:p>
                      <a:r>
                        <a:rPr lang="lt-LT" sz="2000" kern="1200" dirty="0" smtClean="0">
                          <a:effectLst/>
                        </a:rPr>
                        <a:t>Pasirinkta tinkama struktūra turiniui perteikti. Įžanga </a:t>
                      </a:r>
                      <a:r>
                        <a:rPr lang="en-GB" sz="2000" kern="1200" dirty="0" smtClean="0">
                          <a:effectLst/>
                        </a:rPr>
                        <a:t>iš dalies</a:t>
                      </a:r>
                      <a:r>
                        <a:rPr lang="lt-LT" sz="2000" kern="1200" dirty="0" smtClean="0">
                          <a:effectLst/>
                        </a:rPr>
                        <a:t> tinkama. Išvados </a:t>
                      </a:r>
                      <a:r>
                        <a:rPr lang="en-GB" sz="2000" kern="1200" dirty="0" smtClean="0">
                          <a:effectLst/>
                        </a:rPr>
                        <a:t>iš dalies</a:t>
                      </a:r>
                      <a:r>
                        <a:rPr lang="lt-LT" sz="2000" kern="1200" dirty="0" smtClean="0">
                          <a:effectLst/>
                        </a:rPr>
                        <a:t> pagrįstos.</a:t>
                      </a:r>
                      <a:endParaRPr lang="lt-LT" sz="1200" dirty="0">
                        <a:effectLst/>
                        <a:latin typeface="Calibri"/>
                        <a:ea typeface="Calibri"/>
                        <a:cs typeface="Times New Roman"/>
                      </a:endParaRPr>
                    </a:p>
                  </a:txBody>
                  <a:tcPr marL="68580" marR="68580" marT="0" marB="0">
                    <a:solidFill>
                      <a:schemeClr val="accent1">
                        <a:lumMod val="20000"/>
                        <a:lumOff val="80000"/>
                      </a:schemeClr>
                    </a:solidFill>
                  </a:tcPr>
                </a:tc>
                <a:tc>
                  <a:txBody>
                    <a:bodyPr/>
                    <a:lstStyle/>
                    <a:p>
                      <a:r>
                        <a:rPr lang="lt-LT" sz="2000" kern="1200" dirty="0" smtClean="0">
                          <a:effectLst/>
                        </a:rPr>
                        <a:t>Tema, problema puikiai aptartos, tezė / pagrindinė išvada aiškiai suformuluota. Kryptingai ir nuosekliai išnagrinėti svarbiausi problemos aspektai ir jų sąsajos.</a:t>
                      </a:r>
                    </a:p>
                    <a:p>
                      <a:r>
                        <a:rPr lang="lt-LT" sz="2000" kern="1200" dirty="0" smtClean="0">
                          <a:effectLst/>
                        </a:rPr>
                        <a:t>Pasirinkta tinkama struktūra turiniui perteikti.</a:t>
                      </a:r>
                    </a:p>
                    <a:p>
                      <a:r>
                        <a:rPr lang="lt-LT" sz="2000" kern="1200" dirty="0" smtClean="0">
                          <a:effectLst/>
                        </a:rPr>
                        <a:t>Įžanga kryptinga. Išvados pagrįstos, apibendrinančios.</a:t>
                      </a:r>
                      <a:endParaRPr lang="lt-LT" sz="1200" dirty="0">
                        <a:effectLst/>
                        <a:latin typeface="Calibri"/>
                        <a:ea typeface="Calibri"/>
                        <a:cs typeface="Times New Roman"/>
                      </a:endParaRPr>
                    </a:p>
                  </a:txBody>
                  <a:tcPr marL="68580" marR="68580" marT="0" marB="0">
                    <a:solidFill>
                      <a:srgbClr val="CCFFCC"/>
                    </a:solidFill>
                  </a:tcPr>
                </a:tc>
              </a:tr>
            </a:tbl>
          </a:graphicData>
        </a:graphic>
      </p:graphicFrame>
      <p:pic>
        <p:nvPicPr>
          <p:cNvPr id="6" name="Picture 4" descr="C:\Users\Anatolijus\Desktop\UPC_10-11\PPT\upc_violet.png"/>
          <p:cNvPicPr>
            <a:picLocks noChangeAspect="1" noChangeArrowheads="1"/>
          </p:cNvPicPr>
          <p:nvPr/>
        </p:nvPicPr>
        <p:blipFill>
          <a:blip r:embed="rId2" cstate="print"/>
          <a:srcRect r="49176"/>
          <a:stretch>
            <a:fillRect/>
          </a:stretch>
        </p:blipFill>
        <p:spPr bwMode="auto">
          <a:xfrm>
            <a:off x="7440613" y="5976938"/>
            <a:ext cx="876300" cy="836612"/>
          </a:xfrm>
          <a:prstGeom prst="rect">
            <a:avLst/>
          </a:prstGeom>
          <a:noFill/>
          <a:ln w="9525">
            <a:noFill/>
            <a:miter lim="800000"/>
            <a:headEnd/>
            <a:tailEnd/>
          </a:ln>
        </p:spPr>
      </p:pic>
      <p:pic>
        <p:nvPicPr>
          <p:cNvPr id="7" name="Picture 23"/>
          <p:cNvPicPr>
            <a:picLocks noChangeAspect="1" noChangeArrowheads="1"/>
          </p:cNvPicPr>
          <p:nvPr/>
        </p:nvPicPr>
        <p:blipFill>
          <a:blip r:embed="rId3" cstate="print"/>
          <a:srcRect/>
          <a:stretch>
            <a:fillRect/>
          </a:stretch>
        </p:blipFill>
        <p:spPr bwMode="auto">
          <a:xfrm>
            <a:off x="8316913" y="5876925"/>
            <a:ext cx="827087" cy="981075"/>
          </a:xfrm>
          <a:prstGeom prst="rect">
            <a:avLst/>
          </a:prstGeom>
          <a:noFill/>
          <a:ln w="9525">
            <a:noFill/>
            <a:miter lim="800000"/>
            <a:headEnd/>
            <a:tailEnd/>
          </a:ln>
        </p:spPr>
      </p:pic>
    </p:spTree>
    <p:extLst>
      <p:ext uri="{BB962C8B-B14F-4D97-AF65-F5344CB8AC3E}">
        <p14:creationId xmlns:p14="http://schemas.microsoft.com/office/powerpoint/2010/main" xmlns="" val="9967979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188640"/>
            <a:ext cx="8229600" cy="360040"/>
          </a:xfrm>
        </p:spPr>
        <p:txBody>
          <a:bodyPr/>
          <a:lstStyle/>
          <a:p>
            <a:r>
              <a:rPr lang="lt-LT" sz="2000" b="1" dirty="0" smtClean="0"/>
              <a:t>I</a:t>
            </a:r>
            <a:r>
              <a:rPr lang="lt-LT" sz="2000" b="1" dirty="0"/>
              <a:t>. B. SAMPROTAVIMO RAŠINIO TURINIO VERTINIMAS</a:t>
            </a:r>
            <a:endParaRPr lang="lt-LT" sz="2400" dirty="0"/>
          </a:p>
        </p:txBody>
      </p:sp>
      <p:sp>
        <p:nvSpPr>
          <p:cNvPr id="3" name="Turinio vietos rezervavimo ženklas 2"/>
          <p:cNvSpPr>
            <a:spLocks noGrp="1"/>
          </p:cNvSpPr>
          <p:nvPr>
            <p:ph idx="1"/>
          </p:nvPr>
        </p:nvSpPr>
        <p:spPr/>
        <p:txBody>
          <a:bodyPr/>
          <a:lstStyle/>
          <a:p>
            <a:pPr marL="0" indent="0" algn="ctr">
              <a:buNone/>
            </a:pPr>
            <a:r>
              <a:rPr lang="lt-LT" sz="2800" b="1" dirty="0" smtClean="0"/>
              <a:t> </a:t>
            </a:r>
            <a:endParaRPr lang="lt-LT" sz="2800" dirty="0"/>
          </a:p>
        </p:txBody>
      </p:sp>
      <p:graphicFrame>
        <p:nvGraphicFramePr>
          <p:cNvPr id="5" name="Lentelė 4"/>
          <p:cNvGraphicFramePr>
            <a:graphicFrameLocks noGrp="1"/>
          </p:cNvGraphicFramePr>
          <p:nvPr>
            <p:extLst>
              <p:ext uri="{D42A27DB-BD31-4B8C-83A1-F6EECF244321}">
                <p14:modId xmlns:p14="http://schemas.microsoft.com/office/powerpoint/2010/main" xmlns="" val="2036424652"/>
              </p:ext>
            </p:extLst>
          </p:nvPr>
        </p:nvGraphicFramePr>
        <p:xfrm>
          <a:off x="323528" y="548680"/>
          <a:ext cx="8496945" cy="5154726"/>
        </p:xfrm>
        <a:graphic>
          <a:graphicData uri="http://schemas.openxmlformats.org/drawingml/2006/table">
            <a:tbl>
              <a:tblPr firstRow="1" bandRow="1">
                <a:tableStyleId>{00A15C55-8517-42AA-B614-E9B94910E393}</a:tableStyleId>
              </a:tblPr>
              <a:tblGrid>
                <a:gridCol w="2520280"/>
                <a:gridCol w="2808312"/>
                <a:gridCol w="3168353"/>
              </a:tblGrid>
              <a:tr h="399846">
                <a:tc gridSpan="3">
                  <a:txBody>
                    <a:bodyPr/>
                    <a:lstStyle/>
                    <a:p>
                      <a:pPr algn="ctr"/>
                      <a:r>
                        <a:rPr lang="lt-LT" sz="2000" kern="1200" dirty="0" smtClean="0">
                          <a:effectLst/>
                        </a:rPr>
                        <a:t>2. Argumentavimas. Rėmimasis privalomu kūriniu ir kontekstu </a:t>
                      </a:r>
                      <a:endParaRPr lang="lt-LT" sz="4400" dirty="0"/>
                    </a:p>
                  </a:txBody>
                  <a:tcPr/>
                </a:tc>
                <a:tc hMerge="1">
                  <a:txBody>
                    <a:bodyPr/>
                    <a:lstStyle/>
                    <a:p>
                      <a:endParaRPr lang="lt-LT" dirty="0"/>
                    </a:p>
                  </a:txBody>
                  <a:tcPr/>
                </a:tc>
                <a:tc hMerge="1">
                  <a:txBody>
                    <a:bodyPr/>
                    <a:lstStyle/>
                    <a:p>
                      <a:endParaRPr lang="lt-LT" dirty="0"/>
                    </a:p>
                  </a:txBody>
                  <a:tcPr/>
                </a:tc>
              </a:tr>
              <a:tr h="319877">
                <a:tc>
                  <a:txBody>
                    <a:bodyPr/>
                    <a:lstStyle/>
                    <a:p>
                      <a:pPr algn="ctr"/>
                      <a:r>
                        <a:rPr lang="lt-LT" dirty="0" smtClean="0"/>
                        <a:t>Patenkinamas lygis</a:t>
                      </a:r>
                      <a:endParaRPr lang="lt-LT" dirty="0"/>
                    </a:p>
                  </a:txBody>
                  <a:tcPr>
                    <a:solidFill>
                      <a:schemeClr val="accent6">
                        <a:lumMod val="20000"/>
                        <a:lumOff val="80000"/>
                      </a:schemeClr>
                    </a:solidFill>
                  </a:tcPr>
                </a:tc>
                <a:tc>
                  <a:txBody>
                    <a:bodyPr/>
                    <a:lstStyle/>
                    <a:p>
                      <a:pPr algn="ctr"/>
                      <a:r>
                        <a:rPr lang="lt-LT" dirty="0" smtClean="0"/>
                        <a:t>Pagrindinis lygis</a:t>
                      </a:r>
                      <a:endParaRPr lang="lt-LT" dirty="0"/>
                    </a:p>
                  </a:txBody>
                  <a:tcPr>
                    <a:solidFill>
                      <a:schemeClr val="accent1">
                        <a:lumMod val="20000"/>
                        <a:lumOff val="80000"/>
                      </a:schemeClr>
                    </a:solidFill>
                  </a:tcPr>
                </a:tc>
                <a:tc>
                  <a:txBody>
                    <a:bodyPr/>
                    <a:lstStyle/>
                    <a:p>
                      <a:pPr algn="ctr"/>
                      <a:r>
                        <a:rPr lang="lt-LT" dirty="0" smtClean="0"/>
                        <a:t>Aukštesnysis lygis</a:t>
                      </a:r>
                      <a:endParaRPr lang="lt-LT" dirty="0"/>
                    </a:p>
                  </a:txBody>
                  <a:tcPr>
                    <a:solidFill>
                      <a:srgbClr val="CCFFCC"/>
                    </a:solidFill>
                  </a:tcPr>
                </a:tc>
              </a:tr>
              <a:tr h="3960797">
                <a:tc>
                  <a:txBody>
                    <a:bodyPr/>
                    <a:lstStyle/>
                    <a:p>
                      <a:r>
                        <a:rPr lang="lt-LT" sz="1600" kern="1200" dirty="0" smtClean="0">
                          <a:effectLst/>
                        </a:rPr>
                        <a:t>Rašančiojo požiūris neaiškus; yra bandymų remtis literatūriniais</a:t>
                      </a:r>
                      <a:r>
                        <a:rPr lang="lt-LT" sz="1600" kern="1200" baseline="30000" dirty="0" smtClean="0">
                          <a:effectLst/>
                        </a:rPr>
                        <a:t>3</a:t>
                      </a:r>
                      <a:r>
                        <a:rPr lang="lt-LT" sz="1600" kern="1200" dirty="0" smtClean="0">
                          <a:effectLst/>
                        </a:rPr>
                        <a:t> ir / ar   kultūriniais</a:t>
                      </a:r>
                      <a:r>
                        <a:rPr lang="lt-LT" sz="1600" kern="1200" baseline="30000" dirty="0" smtClean="0">
                          <a:effectLst/>
                        </a:rPr>
                        <a:t>4 </a:t>
                      </a:r>
                      <a:r>
                        <a:rPr lang="lt-LT" sz="1600" kern="1200" dirty="0" smtClean="0">
                          <a:effectLst/>
                        </a:rPr>
                        <a:t>pavyzdžiais, ir / ar asmenine patirtimi</a:t>
                      </a:r>
                      <a:r>
                        <a:rPr lang="lt-LT" sz="1600" kern="1200" baseline="30000" dirty="0" smtClean="0">
                          <a:effectLst/>
                        </a:rPr>
                        <a:t>5</a:t>
                      </a:r>
                      <a:r>
                        <a:rPr lang="lt-LT" sz="1600" kern="1200" dirty="0" smtClean="0">
                          <a:effectLst/>
                        </a:rPr>
                        <a:t>. </a:t>
                      </a:r>
                    </a:p>
                    <a:p>
                      <a:r>
                        <a:rPr lang="lt-LT" sz="1600" kern="1200" dirty="0" smtClean="0">
                          <a:effectLst/>
                        </a:rPr>
                        <a:t>Samprotavimas paviršutiniškas, daug nereikalingų smulkmenų, nukrypimų. Vyrauja bendro pobūdžio aiškinimas.</a:t>
                      </a:r>
                    </a:p>
                    <a:p>
                      <a:r>
                        <a:rPr lang="lt-LT" sz="1600" kern="1200" dirty="0" smtClean="0">
                          <a:effectLst/>
                        </a:rPr>
                        <a:t>Remiamasi vieno iš nurodytų programinių autorių kūriniu (kūriniais), tačiau ne visai tinkamai. Kūrinio medžiaga neaiškiai siejama su tema. </a:t>
                      </a:r>
                    </a:p>
                    <a:p>
                      <a:r>
                        <a:rPr lang="lt-LT" sz="1600" kern="1200" dirty="0" smtClean="0">
                          <a:effectLst/>
                        </a:rPr>
                        <a:t>Netikslingai remiamasi / nesiremiama kontekstu</a:t>
                      </a:r>
                      <a:r>
                        <a:rPr lang="lt-LT" sz="1600" kern="1200" baseline="30000" dirty="0" smtClean="0">
                          <a:effectLst/>
                        </a:rPr>
                        <a:t>6</a:t>
                      </a:r>
                      <a:r>
                        <a:rPr lang="lt-LT" sz="1600" kern="1200" dirty="0" smtClean="0">
                          <a:effectLst/>
                        </a:rPr>
                        <a:t>.</a:t>
                      </a:r>
                      <a:endParaRPr lang="lt-LT" sz="1100" dirty="0">
                        <a:effectLst/>
                        <a:latin typeface="Calibri"/>
                        <a:ea typeface="Calibri"/>
                        <a:cs typeface="Times New Roman"/>
                      </a:endParaRPr>
                    </a:p>
                  </a:txBody>
                  <a:tcPr marL="68580" marR="68580" marT="0" marB="0">
                    <a:solidFill>
                      <a:schemeClr val="accent6">
                        <a:lumMod val="20000"/>
                        <a:lumOff val="80000"/>
                      </a:schemeClr>
                    </a:solidFill>
                  </a:tcPr>
                </a:tc>
                <a:tc>
                  <a:txBody>
                    <a:bodyPr/>
                    <a:lstStyle/>
                    <a:p>
                      <a:r>
                        <a:rPr lang="lt-LT" sz="1600" kern="1200" dirty="0" smtClean="0">
                          <a:effectLst/>
                        </a:rPr>
                        <a:t>Rašančiojo požiūris pakankamai aiškus, iš dalies pagrįstas literatūriniais</a:t>
                      </a:r>
                      <a:r>
                        <a:rPr lang="lt-LT" sz="1600" kern="1200" baseline="30000" dirty="0" smtClean="0">
                          <a:effectLst/>
                        </a:rPr>
                        <a:t>3</a:t>
                      </a:r>
                      <a:r>
                        <a:rPr lang="lt-LT" sz="1600" kern="1200" dirty="0" smtClean="0">
                          <a:effectLst/>
                        </a:rPr>
                        <a:t> ir / ar  kultūriniais</a:t>
                      </a:r>
                      <a:r>
                        <a:rPr lang="lt-LT" sz="1600" kern="1200" baseline="30000" dirty="0" smtClean="0">
                          <a:effectLst/>
                        </a:rPr>
                        <a:t>4</a:t>
                      </a:r>
                      <a:r>
                        <a:rPr lang="lt-LT" sz="1600" kern="1200" dirty="0" smtClean="0">
                          <a:effectLst/>
                        </a:rPr>
                        <a:t> pavyzdžiais; gali būti remiamasi ir asmenine patirtimi</a:t>
                      </a:r>
                      <a:r>
                        <a:rPr lang="lt-LT" sz="1600" kern="1200" baseline="30000" dirty="0" smtClean="0">
                          <a:effectLst/>
                        </a:rPr>
                        <a:t>5</a:t>
                      </a:r>
                      <a:r>
                        <a:rPr lang="lt-LT" sz="1600" kern="1200" dirty="0" smtClean="0">
                          <a:effectLst/>
                        </a:rPr>
                        <a:t>. </a:t>
                      </a:r>
                    </a:p>
                    <a:p>
                      <a:r>
                        <a:rPr lang="lt-LT" sz="1600" kern="1200" dirty="0" smtClean="0">
                          <a:effectLst/>
                        </a:rPr>
                        <a:t>Visi argumentai tinkami, bet ne visi svarūs. Trūksta prasminių akcentų/kartais samprotaujama abstrakčiai. Tezė iš esmės įrodyta. Pakankamai tikslingai remiamasi vieno iš nurodytų programinių autorių kūriniu (kūriniais). Teiginiai tinkamai</a:t>
                      </a:r>
                      <a:r>
                        <a:rPr lang="lt-LT" sz="1600" kern="1200" baseline="0" dirty="0" smtClean="0">
                          <a:effectLst/>
                        </a:rPr>
                        <a:t> </a:t>
                      </a:r>
                      <a:r>
                        <a:rPr lang="lt-LT" sz="1600" kern="1200" dirty="0" smtClean="0">
                          <a:effectLst/>
                        </a:rPr>
                        <a:t>paremiami kūriniu, tai neprieštarauja jo prasmei. Ne visada pagrįstai remiamasi kontekstu</a:t>
                      </a:r>
                      <a:r>
                        <a:rPr lang="lt-LT" sz="1600" kern="1200" baseline="30000" dirty="0" smtClean="0">
                          <a:effectLst/>
                        </a:rPr>
                        <a:t>6</a:t>
                      </a:r>
                      <a:r>
                        <a:rPr lang="lt-LT" sz="1600" kern="1200" dirty="0" smtClean="0">
                          <a:effectLst/>
                        </a:rPr>
                        <a:t>.</a:t>
                      </a:r>
                      <a:endParaRPr lang="lt-LT" sz="1100" dirty="0">
                        <a:effectLst/>
                        <a:latin typeface="Calibri"/>
                        <a:ea typeface="Calibri"/>
                        <a:cs typeface="Times New Roman"/>
                      </a:endParaRPr>
                    </a:p>
                  </a:txBody>
                  <a:tcPr marL="68580" marR="68580" marT="0" marB="0">
                    <a:solidFill>
                      <a:schemeClr val="accent1">
                        <a:lumMod val="20000"/>
                        <a:lumOff val="80000"/>
                      </a:schemeClr>
                    </a:solidFill>
                  </a:tcPr>
                </a:tc>
                <a:tc>
                  <a:txBody>
                    <a:bodyPr/>
                    <a:lstStyle/>
                    <a:p>
                      <a:r>
                        <a:rPr lang="lt-LT" sz="1600" kern="1200" dirty="0" smtClean="0">
                          <a:effectLst/>
                        </a:rPr>
                        <a:t>Rašančiojo požiūris aiškus, įtikinamas, esmingai pagrįstas literatūriniais</a:t>
                      </a:r>
                      <a:r>
                        <a:rPr lang="lt-LT" sz="1600" kern="1200" baseline="30000" dirty="0" smtClean="0">
                          <a:effectLst/>
                        </a:rPr>
                        <a:t>3</a:t>
                      </a:r>
                      <a:r>
                        <a:rPr lang="lt-LT" sz="1600" kern="1200" dirty="0" smtClean="0">
                          <a:effectLst/>
                        </a:rPr>
                        <a:t> ir / arba kultūriniais</a:t>
                      </a:r>
                      <a:r>
                        <a:rPr lang="lt-LT" sz="1600" kern="1200" baseline="30000" dirty="0" smtClean="0">
                          <a:effectLst/>
                        </a:rPr>
                        <a:t>4</a:t>
                      </a:r>
                      <a:r>
                        <a:rPr lang="lt-LT" sz="1600" kern="1200" dirty="0" smtClean="0">
                          <a:effectLst/>
                        </a:rPr>
                        <a:t> pavyzdžiais; gali būti remiamasi ir asmenine patirtimi</a:t>
                      </a:r>
                      <a:r>
                        <a:rPr lang="lt-LT" sz="1600" kern="1200" baseline="30000" dirty="0" smtClean="0">
                          <a:effectLst/>
                        </a:rPr>
                        <a:t>5</a:t>
                      </a:r>
                      <a:r>
                        <a:rPr lang="lt-LT" sz="1600" kern="1200" dirty="0" smtClean="0">
                          <a:effectLst/>
                        </a:rPr>
                        <a:t>. Kur dera, pristatomas kitoks požiūris ir su juo polemizuojama, ieškoma tiesos. </a:t>
                      </a:r>
                    </a:p>
                    <a:p>
                      <a:r>
                        <a:rPr lang="lt-LT" sz="1600" kern="1200" dirty="0" smtClean="0">
                          <a:effectLst/>
                        </a:rPr>
                        <a:t>Argumentai tinkami, svarūs ir įtaigūs. Visas tekstas rodo puikius gebėjimus analizuoti ir apibendrinti. Tezė įrodyta.</a:t>
                      </a:r>
                    </a:p>
                    <a:p>
                      <a:r>
                        <a:rPr lang="lt-LT" sz="1600" kern="1200" dirty="0" smtClean="0">
                          <a:effectLst/>
                        </a:rPr>
                        <a:t>Tikslingai ir tinkamai remiamasi vieno iš nurodytų programinių autorių kūriniu (kūriniais). </a:t>
                      </a:r>
                    </a:p>
                    <a:p>
                      <a:r>
                        <a:rPr lang="lt-LT" sz="1600" kern="1200" dirty="0" smtClean="0">
                          <a:effectLst/>
                        </a:rPr>
                        <a:t>Pagrįstai remiamasi kontekstu</a:t>
                      </a:r>
                      <a:r>
                        <a:rPr lang="lt-LT" sz="1600" kern="1200" baseline="30000" dirty="0" smtClean="0">
                          <a:effectLst/>
                        </a:rPr>
                        <a:t>6</a:t>
                      </a:r>
                      <a:r>
                        <a:rPr lang="lt-LT" sz="1600" kern="1200" dirty="0" smtClean="0">
                          <a:effectLst/>
                        </a:rPr>
                        <a:t>. Atskleidžiamas literatūrinis (kultūrinis) išprusimas.</a:t>
                      </a:r>
                      <a:r>
                        <a:rPr lang="lt-LT" sz="1100" dirty="0" smtClean="0">
                          <a:effectLst/>
                        </a:rPr>
                        <a:t> </a:t>
                      </a:r>
                      <a:endParaRPr lang="lt-LT" sz="1100" dirty="0">
                        <a:effectLst/>
                        <a:latin typeface="Calibri"/>
                        <a:ea typeface="Calibri"/>
                        <a:cs typeface="Times New Roman"/>
                      </a:endParaRPr>
                    </a:p>
                  </a:txBody>
                  <a:tcPr marL="68580" marR="68580" marT="0" marB="0">
                    <a:solidFill>
                      <a:srgbClr val="CCFFCC"/>
                    </a:solidFill>
                  </a:tcPr>
                </a:tc>
              </a:tr>
            </a:tbl>
          </a:graphicData>
        </a:graphic>
      </p:graphicFrame>
      <p:sp>
        <p:nvSpPr>
          <p:cNvPr id="4" name="TextBox 3"/>
          <p:cNvSpPr txBox="1"/>
          <p:nvPr/>
        </p:nvSpPr>
        <p:spPr>
          <a:xfrm>
            <a:off x="251521" y="5733256"/>
            <a:ext cx="6984776" cy="1015663"/>
          </a:xfrm>
          <a:prstGeom prst="rect">
            <a:avLst/>
          </a:prstGeom>
          <a:noFill/>
        </p:spPr>
        <p:txBody>
          <a:bodyPr wrap="square" rtlCol="0">
            <a:spAutoFit/>
          </a:bodyPr>
          <a:lstStyle/>
          <a:p>
            <a:pPr marL="0" indent="0">
              <a:spcBef>
                <a:spcPts val="0"/>
              </a:spcBef>
              <a:buNone/>
            </a:pPr>
            <a:r>
              <a:rPr lang="lt-LT" b="1" baseline="30000" dirty="0" smtClean="0">
                <a:solidFill>
                  <a:srgbClr val="FF0000"/>
                </a:solidFill>
              </a:rPr>
              <a:t>3 </a:t>
            </a:r>
            <a:r>
              <a:rPr lang="en-GB" b="1" baseline="30000" dirty="0" err="1" smtClean="0">
                <a:cs typeface="Times New Roman" pitchFamily="18" charset="0"/>
              </a:rPr>
              <a:t>Literatūriniai</a:t>
            </a:r>
            <a:r>
              <a:rPr lang="en-GB" b="1" baseline="30000" dirty="0" smtClean="0">
                <a:cs typeface="Times New Roman" pitchFamily="18" charset="0"/>
              </a:rPr>
              <a:t> </a:t>
            </a:r>
            <a:r>
              <a:rPr lang="en-GB" b="1" baseline="30000" dirty="0" err="1">
                <a:cs typeface="Times New Roman" pitchFamily="18" charset="0"/>
              </a:rPr>
              <a:t>pavyzdžiai</a:t>
            </a:r>
            <a:r>
              <a:rPr lang="en-GB" baseline="30000" dirty="0">
                <a:cs typeface="Times New Roman" pitchFamily="18" charset="0"/>
              </a:rPr>
              <a:t> – </a:t>
            </a:r>
            <a:r>
              <a:rPr lang="en-GB" baseline="30000" dirty="0" err="1">
                <a:cs typeface="Times New Roman" pitchFamily="18" charset="0"/>
              </a:rPr>
              <a:t>kūrinio</a:t>
            </a:r>
            <a:r>
              <a:rPr lang="en-GB" baseline="30000" dirty="0">
                <a:cs typeface="Times New Roman" pitchFamily="18" charset="0"/>
              </a:rPr>
              <a:t> </a:t>
            </a:r>
            <a:r>
              <a:rPr lang="en-GB" baseline="30000" dirty="0" err="1">
                <a:cs typeface="Times New Roman" pitchFamily="18" charset="0"/>
              </a:rPr>
              <a:t>problematikos</a:t>
            </a:r>
            <a:r>
              <a:rPr lang="en-GB" baseline="30000" dirty="0">
                <a:cs typeface="Times New Roman" pitchFamily="18" charset="0"/>
              </a:rPr>
              <a:t> </a:t>
            </a:r>
            <a:r>
              <a:rPr lang="en-GB" baseline="30000" dirty="0" err="1" smtClean="0">
                <a:cs typeface="Times New Roman" pitchFamily="18" charset="0"/>
              </a:rPr>
              <a:t>ir</a:t>
            </a:r>
            <a:r>
              <a:rPr lang="en-GB" baseline="30000" dirty="0" smtClean="0">
                <a:cs typeface="Times New Roman" pitchFamily="18" charset="0"/>
              </a:rPr>
              <a:t>/</a:t>
            </a:r>
            <a:r>
              <a:rPr lang="en-GB" baseline="30000" dirty="0" err="1" smtClean="0">
                <a:cs typeface="Times New Roman" pitchFamily="18" charset="0"/>
              </a:rPr>
              <a:t>ar</a:t>
            </a:r>
            <a:r>
              <a:rPr lang="en-GB" baseline="30000" dirty="0" smtClean="0">
                <a:cs typeface="Times New Roman" pitchFamily="18" charset="0"/>
              </a:rPr>
              <a:t> </a:t>
            </a:r>
            <a:r>
              <a:rPr lang="en-GB" baseline="30000" dirty="0" err="1">
                <a:cs typeface="Times New Roman" pitchFamily="18" charset="0"/>
              </a:rPr>
              <a:t>idėjų</a:t>
            </a:r>
            <a:r>
              <a:rPr lang="en-GB" baseline="30000" dirty="0">
                <a:cs typeface="Times New Roman" pitchFamily="18" charset="0"/>
              </a:rPr>
              <a:t>, </a:t>
            </a:r>
            <a:r>
              <a:rPr lang="en-GB" baseline="30000" dirty="0" err="1" smtClean="0">
                <a:cs typeface="Times New Roman" pitchFamily="18" charset="0"/>
              </a:rPr>
              <a:t>ir</a:t>
            </a:r>
            <a:r>
              <a:rPr lang="en-GB" baseline="30000" dirty="0" smtClean="0">
                <a:cs typeface="Times New Roman" pitchFamily="18" charset="0"/>
              </a:rPr>
              <a:t>/</a:t>
            </a:r>
            <a:r>
              <a:rPr lang="en-GB" baseline="30000" dirty="0" err="1" smtClean="0">
                <a:cs typeface="Times New Roman" pitchFamily="18" charset="0"/>
              </a:rPr>
              <a:t>ar</a:t>
            </a:r>
            <a:r>
              <a:rPr lang="en-GB" baseline="30000" dirty="0" smtClean="0">
                <a:cs typeface="Times New Roman" pitchFamily="18" charset="0"/>
              </a:rPr>
              <a:t> </a:t>
            </a:r>
            <a:r>
              <a:rPr lang="en-GB" baseline="30000" dirty="0" err="1">
                <a:cs typeface="Times New Roman" pitchFamily="18" charset="0"/>
              </a:rPr>
              <a:t>veikėjo</a:t>
            </a:r>
            <a:r>
              <a:rPr lang="en-GB" baseline="30000" dirty="0">
                <a:cs typeface="Times New Roman" pitchFamily="18" charset="0"/>
              </a:rPr>
              <a:t> </a:t>
            </a:r>
            <a:r>
              <a:rPr lang="en-GB" baseline="30000" dirty="0" err="1">
                <a:cs typeface="Times New Roman" pitchFamily="18" charset="0"/>
              </a:rPr>
              <a:t>charakterio</a:t>
            </a:r>
            <a:r>
              <a:rPr lang="en-GB" baseline="30000" dirty="0">
                <a:cs typeface="Times New Roman" pitchFamily="18" charset="0"/>
              </a:rPr>
              <a:t>, </a:t>
            </a:r>
            <a:r>
              <a:rPr lang="en-GB" baseline="30000" dirty="0" err="1" smtClean="0">
                <a:cs typeface="Times New Roman" pitchFamily="18" charset="0"/>
              </a:rPr>
              <a:t>ir</a:t>
            </a:r>
            <a:r>
              <a:rPr lang="en-GB" baseline="30000" dirty="0" smtClean="0">
                <a:cs typeface="Times New Roman" pitchFamily="18" charset="0"/>
              </a:rPr>
              <a:t>/</a:t>
            </a:r>
            <a:r>
              <a:rPr lang="en-GB" baseline="30000" dirty="0" err="1" smtClean="0">
                <a:cs typeface="Times New Roman" pitchFamily="18" charset="0"/>
              </a:rPr>
              <a:t>ar</a:t>
            </a:r>
            <a:r>
              <a:rPr lang="en-GB" baseline="30000" dirty="0" smtClean="0">
                <a:cs typeface="Times New Roman" pitchFamily="18" charset="0"/>
              </a:rPr>
              <a:t> </a:t>
            </a:r>
            <a:r>
              <a:rPr lang="en-GB" baseline="30000" dirty="0" err="1">
                <a:cs typeface="Times New Roman" pitchFamily="18" charset="0"/>
              </a:rPr>
              <a:t>meninės</a:t>
            </a:r>
            <a:r>
              <a:rPr lang="en-GB" baseline="30000" dirty="0">
                <a:cs typeface="Times New Roman" pitchFamily="18" charset="0"/>
              </a:rPr>
              <a:t> </a:t>
            </a:r>
            <a:r>
              <a:rPr lang="en-GB" baseline="30000" dirty="0" err="1">
                <a:cs typeface="Times New Roman" pitchFamily="18" charset="0"/>
              </a:rPr>
              <a:t>raiškos</a:t>
            </a:r>
            <a:r>
              <a:rPr lang="en-GB" baseline="30000" dirty="0">
                <a:cs typeface="Times New Roman" pitchFamily="18" charset="0"/>
              </a:rPr>
              <a:t> </a:t>
            </a:r>
            <a:r>
              <a:rPr lang="en-GB" baseline="30000" dirty="0" err="1">
                <a:cs typeface="Times New Roman" pitchFamily="18" charset="0"/>
              </a:rPr>
              <a:t>ar</a:t>
            </a:r>
            <a:r>
              <a:rPr lang="en-GB" baseline="30000" dirty="0">
                <a:cs typeface="Times New Roman" pitchFamily="18" charset="0"/>
              </a:rPr>
              <a:t> </a:t>
            </a:r>
            <a:r>
              <a:rPr lang="en-GB" baseline="30000" dirty="0" err="1" smtClean="0">
                <a:cs typeface="Times New Roman" pitchFamily="18" charset="0"/>
              </a:rPr>
              <a:t>kiti</a:t>
            </a:r>
            <a:r>
              <a:rPr lang="en-GB" baseline="30000" dirty="0" smtClean="0">
                <a:cs typeface="Times New Roman" pitchFamily="18" charset="0"/>
              </a:rPr>
              <a:t>.</a:t>
            </a:r>
          </a:p>
          <a:p>
            <a:pPr marL="0" indent="0">
              <a:spcBef>
                <a:spcPts val="0"/>
              </a:spcBef>
              <a:buNone/>
            </a:pPr>
            <a:r>
              <a:rPr lang="lt-LT" sz="1200" b="1" dirty="0" smtClean="0">
                <a:solidFill>
                  <a:srgbClr val="FF0000"/>
                </a:solidFill>
                <a:cs typeface="Times New Roman" pitchFamily="18" charset="0"/>
              </a:rPr>
              <a:t>4</a:t>
            </a:r>
            <a:r>
              <a:rPr lang="lt-LT" sz="1200" b="1" dirty="0" smtClean="0">
                <a:cs typeface="Times New Roman" pitchFamily="18" charset="0"/>
              </a:rPr>
              <a:t> Kultūriniai pavyzdžiai</a:t>
            </a:r>
            <a:r>
              <a:rPr lang="lt-LT" sz="1200" dirty="0" smtClean="0">
                <a:cs typeface="Times New Roman" pitchFamily="18" charset="0"/>
              </a:rPr>
              <a:t> – istorinis ir / ar biografinis, ir / ar laikotarpio reiškinių ir / ar idėjų ar kiti.</a:t>
            </a:r>
          </a:p>
          <a:p>
            <a:pPr marL="0" indent="0">
              <a:spcBef>
                <a:spcPts val="0"/>
              </a:spcBef>
              <a:buNone/>
            </a:pPr>
            <a:r>
              <a:rPr lang="lt-LT" sz="1200" b="1" dirty="0" smtClean="0">
                <a:solidFill>
                  <a:srgbClr val="FF0000"/>
                </a:solidFill>
                <a:cs typeface="Times New Roman" pitchFamily="18" charset="0"/>
              </a:rPr>
              <a:t>5</a:t>
            </a:r>
            <a:r>
              <a:rPr lang="lt-LT" sz="1200" b="1" dirty="0" smtClean="0">
                <a:cs typeface="Times New Roman" pitchFamily="18" charset="0"/>
              </a:rPr>
              <a:t> </a:t>
            </a:r>
            <a:r>
              <a:rPr lang="en-GB" sz="1200" b="1" dirty="0" err="1" smtClean="0">
                <a:cs typeface="Times New Roman" pitchFamily="18" charset="0"/>
              </a:rPr>
              <a:t>Asmeninė</a:t>
            </a:r>
            <a:r>
              <a:rPr lang="en-GB" sz="1200" b="1" dirty="0" smtClean="0">
                <a:cs typeface="Times New Roman" pitchFamily="18" charset="0"/>
              </a:rPr>
              <a:t> </a:t>
            </a:r>
            <a:r>
              <a:rPr lang="en-GB" sz="1200" b="1" dirty="0" err="1">
                <a:cs typeface="Times New Roman" pitchFamily="18" charset="0"/>
              </a:rPr>
              <a:t>patirtis</a:t>
            </a:r>
            <a:r>
              <a:rPr lang="en-GB" sz="1200" dirty="0">
                <a:cs typeface="Times New Roman" pitchFamily="18" charset="0"/>
              </a:rPr>
              <a:t> – </a:t>
            </a:r>
            <a:r>
              <a:rPr lang="en-GB" sz="1200" dirty="0" err="1">
                <a:cs typeface="Times New Roman" pitchFamily="18" charset="0"/>
              </a:rPr>
              <a:t>kultūrinė</a:t>
            </a:r>
            <a:r>
              <a:rPr lang="en-GB" sz="1200" dirty="0">
                <a:cs typeface="Times New Roman" pitchFamily="18" charset="0"/>
              </a:rPr>
              <a:t>, </a:t>
            </a:r>
            <a:r>
              <a:rPr lang="en-GB" sz="1200" dirty="0" err="1">
                <a:cs typeface="Times New Roman" pitchFamily="18" charset="0"/>
              </a:rPr>
              <a:t>visuomeninė</a:t>
            </a:r>
            <a:r>
              <a:rPr lang="en-GB" sz="1200" dirty="0">
                <a:cs typeface="Times New Roman" pitchFamily="18" charset="0"/>
              </a:rPr>
              <a:t>, </a:t>
            </a:r>
            <a:r>
              <a:rPr lang="en-GB" sz="1200" dirty="0" err="1">
                <a:cs typeface="Times New Roman" pitchFamily="18" charset="0"/>
              </a:rPr>
              <a:t>emocinė</a:t>
            </a:r>
            <a:r>
              <a:rPr lang="en-GB" sz="1200" dirty="0">
                <a:cs typeface="Times New Roman" pitchFamily="18" charset="0"/>
              </a:rPr>
              <a:t> </a:t>
            </a:r>
            <a:r>
              <a:rPr lang="en-GB" sz="1200" dirty="0" err="1">
                <a:cs typeface="Times New Roman" pitchFamily="18" charset="0"/>
              </a:rPr>
              <a:t>rašinio</a:t>
            </a:r>
            <a:r>
              <a:rPr lang="en-GB" sz="1200" dirty="0">
                <a:cs typeface="Times New Roman" pitchFamily="18" charset="0"/>
              </a:rPr>
              <a:t> </a:t>
            </a:r>
            <a:r>
              <a:rPr lang="en-GB" sz="1200" dirty="0" err="1">
                <a:cs typeface="Times New Roman" pitchFamily="18" charset="0"/>
              </a:rPr>
              <a:t>autoriaus</a:t>
            </a:r>
            <a:r>
              <a:rPr lang="en-GB" sz="1200" dirty="0">
                <a:cs typeface="Times New Roman" pitchFamily="18" charset="0"/>
              </a:rPr>
              <a:t> </a:t>
            </a:r>
            <a:r>
              <a:rPr lang="en-GB" sz="1200" dirty="0" err="1">
                <a:cs typeface="Times New Roman" pitchFamily="18" charset="0"/>
              </a:rPr>
              <a:t>patirtis</a:t>
            </a:r>
            <a:r>
              <a:rPr lang="en-GB" sz="1200" dirty="0">
                <a:cs typeface="Times New Roman" pitchFamily="18" charset="0"/>
              </a:rPr>
              <a:t> </a:t>
            </a:r>
            <a:r>
              <a:rPr lang="en-GB" sz="1200" i="1" dirty="0">
                <a:cs typeface="Times New Roman" pitchFamily="18" charset="0"/>
              </a:rPr>
              <a:t>(</a:t>
            </a:r>
            <a:r>
              <a:rPr lang="en-GB" sz="1200" i="1" dirty="0" err="1">
                <a:cs typeface="Times New Roman" pitchFamily="18" charset="0"/>
              </a:rPr>
              <a:t>neprivaloma</a:t>
            </a:r>
            <a:r>
              <a:rPr lang="en-GB" sz="1200" i="1" dirty="0">
                <a:cs typeface="Times New Roman" pitchFamily="18" charset="0"/>
              </a:rPr>
              <a:t>)</a:t>
            </a:r>
            <a:r>
              <a:rPr lang="en-GB" sz="1200" dirty="0">
                <a:cs typeface="Times New Roman" pitchFamily="18" charset="0"/>
              </a:rPr>
              <a:t>. </a:t>
            </a:r>
            <a:endParaRPr lang="lt-LT" sz="1200" dirty="0">
              <a:cs typeface="Times New Roman" pitchFamily="18" charset="0"/>
            </a:endParaRPr>
          </a:p>
          <a:p>
            <a:pPr marL="0" indent="0">
              <a:spcBef>
                <a:spcPts val="0"/>
              </a:spcBef>
              <a:buNone/>
            </a:pPr>
            <a:r>
              <a:rPr lang="lt-LT" sz="1200" b="1" dirty="0" smtClean="0">
                <a:solidFill>
                  <a:srgbClr val="FF0000"/>
                </a:solidFill>
                <a:cs typeface="Times New Roman" pitchFamily="18" charset="0"/>
              </a:rPr>
              <a:t>6 </a:t>
            </a:r>
            <a:r>
              <a:rPr lang="en-GB" sz="1200" b="1" dirty="0" err="1" smtClean="0">
                <a:cs typeface="Times New Roman" pitchFamily="18" charset="0"/>
              </a:rPr>
              <a:t>Kontekstas</a:t>
            </a:r>
            <a:r>
              <a:rPr lang="en-GB" sz="1200" b="1" dirty="0" smtClean="0">
                <a:cs typeface="Times New Roman" pitchFamily="18" charset="0"/>
              </a:rPr>
              <a:t> </a:t>
            </a:r>
            <a:r>
              <a:rPr lang="en-GB" sz="1200" dirty="0">
                <a:cs typeface="Times New Roman" pitchFamily="18" charset="0"/>
              </a:rPr>
              <a:t>(</a:t>
            </a:r>
            <a:r>
              <a:rPr lang="en-GB" sz="1200" i="1" dirty="0" err="1">
                <a:cs typeface="Times New Roman" pitchFamily="18" charset="0"/>
              </a:rPr>
              <a:t>čia</a:t>
            </a:r>
            <a:r>
              <a:rPr lang="en-GB" sz="1200" dirty="0">
                <a:cs typeface="Times New Roman" pitchFamily="18" charset="0"/>
              </a:rPr>
              <a:t>) – </a:t>
            </a:r>
            <a:r>
              <a:rPr lang="lt-LT" sz="1200" dirty="0">
                <a:cs typeface="Times New Roman" pitchFamily="18" charset="0"/>
              </a:rPr>
              <a:t>kultūrinis istorinis ir / ar biografinis, </a:t>
            </a:r>
            <a:r>
              <a:rPr lang="en-GB" sz="1200" dirty="0" err="1">
                <a:cs typeface="Times New Roman" pitchFamily="18" charset="0"/>
              </a:rPr>
              <a:t>ir</a:t>
            </a:r>
            <a:r>
              <a:rPr lang="lt-LT" sz="1200" dirty="0">
                <a:cs typeface="Times New Roman" pitchFamily="18" charset="0"/>
              </a:rPr>
              <a:t> / </a:t>
            </a:r>
            <a:r>
              <a:rPr lang="en-GB" sz="1200" dirty="0" err="1">
                <a:cs typeface="Times New Roman" pitchFamily="18" charset="0"/>
              </a:rPr>
              <a:t>ar</a:t>
            </a:r>
            <a:r>
              <a:rPr lang="en-GB" sz="1200" dirty="0">
                <a:cs typeface="Times New Roman" pitchFamily="18" charset="0"/>
              </a:rPr>
              <a:t> </a:t>
            </a:r>
            <a:r>
              <a:rPr lang="en-GB" sz="1200" dirty="0" err="1">
                <a:cs typeface="Times New Roman" pitchFamily="18" charset="0"/>
              </a:rPr>
              <a:t>teminis</a:t>
            </a:r>
            <a:r>
              <a:rPr lang="lt-LT" sz="1200" dirty="0" smtClean="0">
                <a:cs typeface="Times New Roman" pitchFamily="18" charset="0"/>
              </a:rPr>
              <a:t>.</a:t>
            </a:r>
            <a:endParaRPr lang="lt-LT" dirty="0"/>
          </a:p>
        </p:txBody>
      </p:sp>
      <p:pic>
        <p:nvPicPr>
          <p:cNvPr id="6" name="Picture 4" descr="C:\Users\Anatolijus\Desktop\UPC_10-11\PPT\upc_violet.png"/>
          <p:cNvPicPr>
            <a:picLocks noChangeAspect="1" noChangeArrowheads="1"/>
          </p:cNvPicPr>
          <p:nvPr/>
        </p:nvPicPr>
        <p:blipFill>
          <a:blip r:embed="rId3" cstate="print"/>
          <a:srcRect r="49176"/>
          <a:stretch>
            <a:fillRect/>
          </a:stretch>
        </p:blipFill>
        <p:spPr bwMode="auto">
          <a:xfrm>
            <a:off x="7440613" y="5976938"/>
            <a:ext cx="876300" cy="836612"/>
          </a:xfrm>
          <a:prstGeom prst="rect">
            <a:avLst/>
          </a:prstGeom>
          <a:noFill/>
          <a:ln w="9525">
            <a:noFill/>
            <a:miter lim="800000"/>
            <a:headEnd/>
            <a:tailEnd/>
          </a:ln>
        </p:spPr>
      </p:pic>
      <p:pic>
        <p:nvPicPr>
          <p:cNvPr id="7" name="Picture 23"/>
          <p:cNvPicPr>
            <a:picLocks noChangeAspect="1" noChangeArrowheads="1"/>
          </p:cNvPicPr>
          <p:nvPr/>
        </p:nvPicPr>
        <p:blipFill>
          <a:blip r:embed="rId4" cstate="print"/>
          <a:srcRect/>
          <a:stretch>
            <a:fillRect/>
          </a:stretch>
        </p:blipFill>
        <p:spPr bwMode="auto">
          <a:xfrm>
            <a:off x="8316913" y="5876925"/>
            <a:ext cx="827087" cy="981075"/>
          </a:xfrm>
          <a:prstGeom prst="rect">
            <a:avLst/>
          </a:prstGeom>
          <a:noFill/>
          <a:ln w="9525">
            <a:noFill/>
            <a:miter lim="800000"/>
            <a:headEnd/>
            <a:tailEnd/>
          </a:ln>
        </p:spPr>
      </p:pic>
    </p:spTree>
    <p:extLst>
      <p:ext uri="{BB962C8B-B14F-4D97-AF65-F5344CB8AC3E}">
        <p14:creationId xmlns:p14="http://schemas.microsoft.com/office/powerpoint/2010/main" xmlns="" val="30114510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476672"/>
            <a:ext cx="8229600" cy="360040"/>
          </a:xfrm>
        </p:spPr>
        <p:txBody>
          <a:bodyPr/>
          <a:lstStyle/>
          <a:p>
            <a:r>
              <a:rPr lang="lt-LT" sz="2400" b="1" dirty="0"/>
              <a:t>II. KALBOS TAISYKLINGUMAS</a:t>
            </a:r>
            <a:endParaRPr lang="lt-LT" sz="2400" dirty="0"/>
          </a:p>
        </p:txBody>
      </p:sp>
      <p:sp>
        <p:nvSpPr>
          <p:cNvPr id="3" name="Turinio vietos rezervavimo ženklas 2"/>
          <p:cNvSpPr>
            <a:spLocks noGrp="1"/>
          </p:cNvSpPr>
          <p:nvPr>
            <p:ph idx="1"/>
          </p:nvPr>
        </p:nvSpPr>
        <p:spPr/>
        <p:txBody>
          <a:bodyPr/>
          <a:lstStyle/>
          <a:p>
            <a:pPr marL="0" indent="0" algn="ctr">
              <a:buNone/>
            </a:pPr>
            <a:r>
              <a:rPr lang="lt-LT" sz="2800" b="1" dirty="0" smtClean="0"/>
              <a:t> </a:t>
            </a:r>
            <a:endParaRPr lang="lt-LT" sz="2800" dirty="0"/>
          </a:p>
        </p:txBody>
      </p:sp>
      <p:graphicFrame>
        <p:nvGraphicFramePr>
          <p:cNvPr id="5" name="Lentelė 4"/>
          <p:cNvGraphicFramePr>
            <a:graphicFrameLocks noGrp="1"/>
          </p:cNvGraphicFramePr>
          <p:nvPr>
            <p:extLst>
              <p:ext uri="{D42A27DB-BD31-4B8C-83A1-F6EECF244321}">
                <p14:modId xmlns:p14="http://schemas.microsoft.com/office/powerpoint/2010/main" xmlns="" val="1253033044"/>
              </p:ext>
            </p:extLst>
          </p:nvPr>
        </p:nvGraphicFramePr>
        <p:xfrm>
          <a:off x="539552" y="980728"/>
          <a:ext cx="7992888" cy="3412583"/>
        </p:xfrm>
        <a:graphic>
          <a:graphicData uri="http://schemas.openxmlformats.org/drawingml/2006/table">
            <a:tbl>
              <a:tblPr firstRow="1" bandRow="1">
                <a:tableStyleId>{00A15C55-8517-42AA-B614-E9B94910E393}</a:tableStyleId>
              </a:tblPr>
              <a:tblGrid>
                <a:gridCol w="2573981"/>
                <a:gridCol w="2438508"/>
                <a:gridCol w="2980399"/>
              </a:tblGrid>
              <a:tr h="314331">
                <a:tc gridSpan="3">
                  <a:txBody>
                    <a:bodyPr/>
                    <a:lstStyle/>
                    <a:p>
                      <a:pPr algn="ctr"/>
                      <a:r>
                        <a:rPr lang="lt-LT" sz="2400" b="1" kern="1200" dirty="0" smtClean="0">
                          <a:solidFill>
                            <a:schemeClr val="lt1"/>
                          </a:solidFill>
                          <a:effectLst/>
                          <a:latin typeface="+mn-lt"/>
                          <a:ea typeface="+mn-ea"/>
                          <a:cs typeface="+mn-cs"/>
                        </a:rPr>
                        <a:t>1. Kalbos vartojimas (gramatika, leksika)</a:t>
                      </a:r>
                      <a:endParaRPr lang="lt-LT" sz="5400" dirty="0"/>
                    </a:p>
                  </a:txBody>
                  <a:tcPr/>
                </a:tc>
                <a:tc hMerge="1">
                  <a:txBody>
                    <a:bodyPr/>
                    <a:lstStyle/>
                    <a:p>
                      <a:endParaRPr lang="lt-LT" dirty="0"/>
                    </a:p>
                  </a:txBody>
                  <a:tcPr/>
                </a:tc>
                <a:tc hMerge="1">
                  <a:txBody>
                    <a:bodyPr/>
                    <a:lstStyle/>
                    <a:p>
                      <a:endParaRPr lang="lt-LT" dirty="0"/>
                    </a:p>
                  </a:txBody>
                  <a:tcPr/>
                </a:tc>
              </a:tr>
              <a:tr h="272420">
                <a:tc>
                  <a:txBody>
                    <a:bodyPr/>
                    <a:lstStyle/>
                    <a:p>
                      <a:pPr algn="ctr"/>
                      <a:r>
                        <a:rPr lang="lt-LT" sz="2000" dirty="0" smtClean="0"/>
                        <a:t>Patenkinamas lygis</a:t>
                      </a:r>
                      <a:endParaRPr lang="lt-LT" sz="2000" dirty="0"/>
                    </a:p>
                  </a:txBody>
                  <a:tcPr>
                    <a:solidFill>
                      <a:schemeClr val="accent6">
                        <a:lumMod val="20000"/>
                        <a:lumOff val="80000"/>
                      </a:schemeClr>
                    </a:solidFill>
                  </a:tcPr>
                </a:tc>
                <a:tc>
                  <a:txBody>
                    <a:bodyPr/>
                    <a:lstStyle/>
                    <a:p>
                      <a:pPr algn="ctr"/>
                      <a:r>
                        <a:rPr lang="lt-LT" sz="2000" dirty="0" smtClean="0"/>
                        <a:t>Pagrindinis lygis</a:t>
                      </a:r>
                      <a:endParaRPr lang="lt-LT" sz="2000" dirty="0"/>
                    </a:p>
                  </a:txBody>
                  <a:tcPr>
                    <a:solidFill>
                      <a:schemeClr val="accent1">
                        <a:lumMod val="20000"/>
                        <a:lumOff val="80000"/>
                      </a:schemeClr>
                    </a:solidFill>
                  </a:tcPr>
                </a:tc>
                <a:tc>
                  <a:txBody>
                    <a:bodyPr/>
                    <a:lstStyle/>
                    <a:p>
                      <a:pPr algn="ctr"/>
                      <a:r>
                        <a:rPr lang="lt-LT" sz="2000" dirty="0" smtClean="0"/>
                        <a:t>Aukštesnysis lygis</a:t>
                      </a:r>
                      <a:endParaRPr lang="lt-LT" sz="2000" dirty="0"/>
                    </a:p>
                  </a:txBody>
                  <a:tcPr>
                    <a:solidFill>
                      <a:srgbClr val="CCFFCC"/>
                    </a:solidFill>
                  </a:tcPr>
                </a:tc>
              </a:tr>
              <a:tr h="2559143">
                <a:tc>
                  <a:txBody>
                    <a:bodyPr/>
                    <a:lstStyle/>
                    <a:p>
                      <a:r>
                        <a:rPr lang="lt-LT" sz="2000" kern="1200" dirty="0" smtClean="0">
                          <a:solidFill>
                            <a:schemeClr val="dk1"/>
                          </a:solidFill>
                          <a:effectLst/>
                          <a:latin typeface="+mn-lt"/>
                          <a:ea typeface="+mn-ea"/>
                          <a:cs typeface="+mn-cs"/>
                        </a:rPr>
                        <a:t>Bendrinė lietuvių kalba vartojama tik iš dalies tinkamai ir taisyklingai. </a:t>
                      </a:r>
                      <a:endParaRPr lang="lt-LT" sz="1200" dirty="0">
                        <a:effectLst/>
                        <a:latin typeface="Calibri"/>
                        <a:ea typeface="Calibri"/>
                        <a:cs typeface="Times New Roman"/>
                      </a:endParaRPr>
                    </a:p>
                  </a:txBody>
                  <a:tcPr marL="68580" marR="68580" marT="0" marB="0">
                    <a:solidFill>
                      <a:schemeClr val="accent6">
                        <a:lumMod val="20000"/>
                        <a:lumOff val="80000"/>
                      </a:schemeClr>
                    </a:solidFill>
                  </a:tcPr>
                </a:tc>
                <a:tc>
                  <a:txBody>
                    <a:bodyPr/>
                    <a:lstStyle/>
                    <a:p>
                      <a:r>
                        <a:rPr lang="lt-LT" sz="2000" kern="1200" dirty="0" smtClean="0">
                          <a:solidFill>
                            <a:schemeClr val="dk1"/>
                          </a:solidFill>
                          <a:effectLst/>
                          <a:latin typeface="+mn-lt"/>
                          <a:ea typeface="+mn-ea"/>
                          <a:cs typeface="+mn-cs"/>
                        </a:rPr>
                        <a:t>Bendrinė lietuvių kalba vartojama daugiausia tinkamai ir taisyklingai. </a:t>
                      </a:r>
                      <a:r>
                        <a:rPr lang="en-GB" sz="2000" kern="1200" dirty="0" err="1" smtClean="0">
                          <a:solidFill>
                            <a:schemeClr val="dk1"/>
                          </a:solidFill>
                          <a:effectLst/>
                          <a:latin typeface="+mn-lt"/>
                          <a:ea typeface="+mn-ea"/>
                          <a:cs typeface="+mn-cs"/>
                        </a:rPr>
                        <a:t>Pasitaiko</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viena</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kita</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gramatikos</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ir</a:t>
                      </a:r>
                      <a:r>
                        <a:rPr lang="en-GB" sz="2000" kern="1200" dirty="0" smtClean="0">
                          <a:solidFill>
                            <a:schemeClr val="dk1"/>
                          </a:solidFill>
                          <a:effectLst/>
                          <a:latin typeface="+mn-lt"/>
                          <a:ea typeface="+mn-ea"/>
                          <a:cs typeface="+mn-cs"/>
                        </a:rPr>
                        <a:t> / </a:t>
                      </a:r>
                      <a:r>
                        <a:rPr lang="en-GB" sz="2000" kern="1200" dirty="0" err="1" smtClean="0">
                          <a:solidFill>
                            <a:schemeClr val="dk1"/>
                          </a:solidFill>
                          <a:effectLst/>
                          <a:latin typeface="+mn-lt"/>
                          <a:ea typeface="+mn-ea"/>
                          <a:cs typeface="+mn-cs"/>
                        </a:rPr>
                        <a:t>ar</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leksikos</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klaida</a:t>
                      </a:r>
                      <a:r>
                        <a:rPr lang="en-GB" sz="2000" kern="1200" dirty="0" smtClean="0">
                          <a:solidFill>
                            <a:schemeClr val="dk1"/>
                          </a:solidFill>
                          <a:effectLst/>
                          <a:latin typeface="+mn-lt"/>
                          <a:ea typeface="+mn-ea"/>
                          <a:cs typeface="+mn-cs"/>
                        </a:rPr>
                        <a:t>.</a:t>
                      </a:r>
                      <a:endParaRPr lang="lt-LT" sz="1200" dirty="0">
                        <a:effectLst/>
                        <a:latin typeface="Calibri"/>
                        <a:ea typeface="Calibri"/>
                        <a:cs typeface="Times New Roman"/>
                      </a:endParaRPr>
                    </a:p>
                  </a:txBody>
                  <a:tcPr marL="68580" marR="68580" marT="0" marB="0">
                    <a:solidFill>
                      <a:schemeClr val="accent1">
                        <a:lumMod val="20000"/>
                        <a:lumOff val="80000"/>
                      </a:schemeClr>
                    </a:solidFill>
                  </a:tcPr>
                </a:tc>
                <a:tc>
                  <a:txBody>
                    <a:bodyPr/>
                    <a:lstStyle/>
                    <a:p>
                      <a:r>
                        <a:rPr lang="lt-LT" sz="2000" kern="1200" dirty="0" smtClean="0">
                          <a:solidFill>
                            <a:schemeClr val="dk1"/>
                          </a:solidFill>
                          <a:effectLst/>
                          <a:latin typeface="+mn-lt"/>
                          <a:ea typeface="+mn-ea"/>
                          <a:cs typeface="+mn-cs"/>
                        </a:rPr>
                        <a:t>Bendrinės lietuvių kalbos gramatinės formos ir konstrukcijos vartojamos tinkamai ir taisyklingai. Laikomasi bendrinės lietuvių kalbos leksikos normų.</a:t>
                      </a:r>
                      <a:endParaRPr lang="lt-LT" sz="1200" dirty="0">
                        <a:effectLst/>
                        <a:latin typeface="Calibri"/>
                        <a:ea typeface="Calibri"/>
                        <a:cs typeface="Times New Roman"/>
                      </a:endParaRPr>
                    </a:p>
                  </a:txBody>
                  <a:tcPr marL="68580" marR="68580" marT="0" marB="0">
                    <a:solidFill>
                      <a:srgbClr val="CCFFCC"/>
                    </a:solidFill>
                  </a:tcPr>
                </a:tc>
              </a:tr>
            </a:tbl>
          </a:graphicData>
        </a:graphic>
      </p:graphicFrame>
      <p:pic>
        <p:nvPicPr>
          <p:cNvPr id="6" name="Picture 4" descr="C:\Users\Anatolijus\Desktop\UPC_10-11\PPT\upc_violet.png"/>
          <p:cNvPicPr>
            <a:picLocks noChangeAspect="1" noChangeArrowheads="1"/>
          </p:cNvPicPr>
          <p:nvPr/>
        </p:nvPicPr>
        <p:blipFill>
          <a:blip r:embed="rId3" cstate="print"/>
          <a:srcRect r="49176"/>
          <a:stretch>
            <a:fillRect/>
          </a:stretch>
        </p:blipFill>
        <p:spPr bwMode="auto">
          <a:xfrm>
            <a:off x="7440613" y="5976938"/>
            <a:ext cx="876300" cy="836612"/>
          </a:xfrm>
          <a:prstGeom prst="rect">
            <a:avLst/>
          </a:prstGeom>
          <a:noFill/>
          <a:ln w="9525">
            <a:noFill/>
            <a:miter lim="800000"/>
            <a:headEnd/>
            <a:tailEnd/>
          </a:ln>
        </p:spPr>
      </p:pic>
      <p:pic>
        <p:nvPicPr>
          <p:cNvPr id="7" name="Picture 23"/>
          <p:cNvPicPr>
            <a:picLocks noChangeAspect="1" noChangeArrowheads="1"/>
          </p:cNvPicPr>
          <p:nvPr/>
        </p:nvPicPr>
        <p:blipFill>
          <a:blip r:embed="rId4" cstate="print"/>
          <a:srcRect/>
          <a:stretch>
            <a:fillRect/>
          </a:stretch>
        </p:blipFill>
        <p:spPr bwMode="auto">
          <a:xfrm>
            <a:off x="8316913" y="5876925"/>
            <a:ext cx="827087" cy="981075"/>
          </a:xfrm>
          <a:prstGeom prst="rect">
            <a:avLst/>
          </a:prstGeom>
          <a:noFill/>
          <a:ln w="9525">
            <a:noFill/>
            <a:miter lim="800000"/>
            <a:headEnd/>
            <a:tailEnd/>
          </a:ln>
        </p:spPr>
      </p:pic>
    </p:spTree>
    <p:extLst>
      <p:ext uri="{BB962C8B-B14F-4D97-AF65-F5344CB8AC3E}">
        <p14:creationId xmlns:p14="http://schemas.microsoft.com/office/powerpoint/2010/main" xmlns="" val="24593967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Antraštė 1"/>
          <p:cNvSpPr>
            <a:spLocks noGrp="1"/>
          </p:cNvSpPr>
          <p:nvPr>
            <p:ph type="title"/>
          </p:nvPr>
        </p:nvSpPr>
        <p:spPr>
          <a:xfrm>
            <a:off x="457200" y="274638"/>
            <a:ext cx="8229600" cy="1066130"/>
          </a:xfrm>
        </p:spPr>
        <p:txBody>
          <a:bodyPr/>
          <a:lstStyle/>
          <a:p>
            <a:pPr eaLnBrk="1" hangingPunct="1"/>
            <a:r>
              <a:rPr lang="lt-LT" dirty="0" smtClean="0"/>
              <a:t>Tikslas</a:t>
            </a:r>
          </a:p>
        </p:txBody>
      </p:sp>
      <p:sp>
        <p:nvSpPr>
          <p:cNvPr id="3" name="Turinio vietos rezervavimo ženklas 2"/>
          <p:cNvSpPr>
            <a:spLocks noGrp="1"/>
          </p:cNvSpPr>
          <p:nvPr>
            <p:ph idx="1"/>
          </p:nvPr>
        </p:nvSpPr>
        <p:spPr/>
        <p:txBody>
          <a:bodyPr>
            <a:normAutofit/>
          </a:bodyPr>
          <a:lstStyle/>
          <a:p>
            <a:pPr marL="0" indent="0" algn="just" eaLnBrk="1" hangingPunct="1">
              <a:buFont typeface="Arial" charset="0"/>
              <a:buNone/>
            </a:pPr>
            <a:r>
              <a:rPr lang="lt-LT" sz="3600" dirty="0" smtClean="0">
                <a:solidFill>
                  <a:srgbClr val="000714"/>
                </a:solidFill>
              </a:rPr>
              <a:t>Aptarti brandos egzaminų </a:t>
            </a:r>
            <a:r>
              <a:rPr lang="en-US" sz="3600" dirty="0" smtClean="0">
                <a:solidFill>
                  <a:srgbClr val="000714"/>
                </a:solidFill>
              </a:rPr>
              <a:t>vertinimo </a:t>
            </a:r>
            <a:r>
              <a:rPr lang="lt-LT" sz="3600" dirty="0" smtClean="0">
                <a:solidFill>
                  <a:srgbClr val="000714"/>
                </a:solidFill>
              </a:rPr>
              <a:t>pokyčius, sąlygotus 2011 m. patvirtintų brandos egzaminų programų.</a:t>
            </a:r>
          </a:p>
          <a:p>
            <a:pPr marL="0" indent="0" algn="just" eaLnBrk="1" hangingPunct="1"/>
            <a:endParaRPr lang="lt-LT" sz="3600" dirty="0" smtClean="0"/>
          </a:p>
        </p:txBody>
      </p:sp>
      <p:pic>
        <p:nvPicPr>
          <p:cNvPr id="17411" name="Picture 23"/>
          <p:cNvPicPr>
            <a:picLocks noChangeAspect="1" noChangeArrowheads="1"/>
          </p:cNvPicPr>
          <p:nvPr/>
        </p:nvPicPr>
        <p:blipFill>
          <a:blip r:embed="rId2" cstate="print"/>
          <a:srcRect/>
          <a:stretch>
            <a:fillRect/>
          </a:stretch>
        </p:blipFill>
        <p:spPr bwMode="auto">
          <a:xfrm>
            <a:off x="8243888" y="5876925"/>
            <a:ext cx="827087" cy="981075"/>
          </a:xfrm>
          <a:prstGeom prst="rect">
            <a:avLst/>
          </a:prstGeom>
          <a:noFill/>
          <a:ln w="9525">
            <a:noFill/>
            <a:miter lim="800000"/>
            <a:headEnd/>
            <a:tailEnd/>
          </a:ln>
        </p:spPr>
      </p:pic>
      <p:pic>
        <p:nvPicPr>
          <p:cNvPr id="17412" name="Picture 2"/>
          <p:cNvPicPr>
            <a:picLocks noChangeAspect="1" noChangeArrowheads="1"/>
          </p:cNvPicPr>
          <p:nvPr/>
        </p:nvPicPr>
        <p:blipFill>
          <a:blip r:embed="rId3" cstate="print"/>
          <a:srcRect/>
          <a:stretch>
            <a:fillRect/>
          </a:stretch>
        </p:blipFill>
        <p:spPr bwMode="auto">
          <a:xfrm>
            <a:off x="7359650" y="5959475"/>
            <a:ext cx="877888" cy="835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476672"/>
            <a:ext cx="8229600" cy="360040"/>
          </a:xfrm>
        </p:spPr>
        <p:txBody>
          <a:bodyPr/>
          <a:lstStyle/>
          <a:p>
            <a:r>
              <a:rPr lang="lt-LT" sz="2400" b="1" dirty="0"/>
              <a:t>II. KALBOS TAISYKLINGUMAS</a:t>
            </a:r>
            <a:endParaRPr lang="lt-LT" sz="2400" dirty="0"/>
          </a:p>
        </p:txBody>
      </p:sp>
      <p:sp>
        <p:nvSpPr>
          <p:cNvPr id="3" name="Turinio vietos rezervavimo ženklas 2"/>
          <p:cNvSpPr>
            <a:spLocks noGrp="1"/>
          </p:cNvSpPr>
          <p:nvPr>
            <p:ph idx="1"/>
          </p:nvPr>
        </p:nvSpPr>
        <p:spPr/>
        <p:txBody>
          <a:bodyPr/>
          <a:lstStyle/>
          <a:p>
            <a:pPr marL="0" indent="0" algn="ctr">
              <a:buNone/>
            </a:pPr>
            <a:r>
              <a:rPr lang="lt-LT" sz="2800" b="1" dirty="0" smtClean="0"/>
              <a:t> </a:t>
            </a:r>
            <a:endParaRPr lang="lt-LT" sz="2800" dirty="0"/>
          </a:p>
        </p:txBody>
      </p:sp>
      <p:graphicFrame>
        <p:nvGraphicFramePr>
          <p:cNvPr id="5" name="Lentelė 4"/>
          <p:cNvGraphicFramePr>
            <a:graphicFrameLocks noGrp="1"/>
          </p:cNvGraphicFramePr>
          <p:nvPr>
            <p:extLst>
              <p:ext uri="{D42A27DB-BD31-4B8C-83A1-F6EECF244321}">
                <p14:modId xmlns:p14="http://schemas.microsoft.com/office/powerpoint/2010/main" xmlns="" val="2032962809"/>
              </p:ext>
            </p:extLst>
          </p:nvPr>
        </p:nvGraphicFramePr>
        <p:xfrm>
          <a:off x="611560" y="1124744"/>
          <a:ext cx="8064896" cy="2628649"/>
        </p:xfrm>
        <a:graphic>
          <a:graphicData uri="http://schemas.openxmlformats.org/drawingml/2006/table">
            <a:tbl>
              <a:tblPr firstRow="1" bandRow="1">
                <a:tableStyleId>{00A15C55-8517-42AA-B614-E9B94910E393}</a:tableStyleId>
              </a:tblPr>
              <a:tblGrid>
                <a:gridCol w="2597170"/>
                <a:gridCol w="2460476"/>
                <a:gridCol w="3007250"/>
              </a:tblGrid>
              <a:tr h="422207">
                <a:tc gridSpan="3">
                  <a:txBody>
                    <a:bodyPr/>
                    <a:lstStyle/>
                    <a:p>
                      <a:pPr algn="ctr"/>
                      <a:r>
                        <a:rPr lang="lt-LT" sz="2400" b="1" kern="1200" dirty="0" smtClean="0">
                          <a:solidFill>
                            <a:schemeClr val="lt1"/>
                          </a:solidFill>
                          <a:effectLst/>
                          <a:latin typeface="+mn-lt"/>
                          <a:ea typeface="+mn-ea"/>
                          <a:cs typeface="+mn-cs"/>
                        </a:rPr>
                        <a:t>2. Raštingumas (rašyba ir skyryba)</a:t>
                      </a:r>
                      <a:endParaRPr lang="lt-LT" sz="4000" dirty="0"/>
                    </a:p>
                  </a:txBody>
                  <a:tcPr/>
                </a:tc>
                <a:tc hMerge="1">
                  <a:txBody>
                    <a:bodyPr/>
                    <a:lstStyle/>
                    <a:p>
                      <a:endParaRPr lang="lt-LT" dirty="0"/>
                    </a:p>
                  </a:txBody>
                  <a:tcPr/>
                </a:tc>
                <a:tc hMerge="1">
                  <a:txBody>
                    <a:bodyPr/>
                    <a:lstStyle/>
                    <a:p>
                      <a:endParaRPr lang="lt-LT" dirty="0"/>
                    </a:p>
                  </a:txBody>
                  <a:tcPr/>
                </a:tc>
              </a:tr>
              <a:tr h="322864">
                <a:tc>
                  <a:txBody>
                    <a:bodyPr/>
                    <a:lstStyle/>
                    <a:p>
                      <a:pPr algn="ctr"/>
                      <a:r>
                        <a:rPr lang="lt-LT" sz="2000" dirty="0" smtClean="0"/>
                        <a:t>Patenkinamas lygis</a:t>
                      </a:r>
                      <a:endParaRPr lang="lt-LT" sz="2000" dirty="0"/>
                    </a:p>
                  </a:txBody>
                  <a:tcPr>
                    <a:solidFill>
                      <a:schemeClr val="accent6">
                        <a:lumMod val="20000"/>
                        <a:lumOff val="80000"/>
                      </a:schemeClr>
                    </a:solidFill>
                  </a:tcPr>
                </a:tc>
                <a:tc>
                  <a:txBody>
                    <a:bodyPr/>
                    <a:lstStyle/>
                    <a:p>
                      <a:pPr algn="ctr"/>
                      <a:r>
                        <a:rPr lang="lt-LT" sz="2000" dirty="0" smtClean="0"/>
                        <a:t>Pagrindinis lygis</a:t>
                      </a:r>
                      <a:endParaRPr lang="lt-LT" sz="2000" dirty="0"/>
                    </a:p>
                  </a:txBody>
                  <a:tcPr>
                    <a:solidFill>
                      <a:schemeClr val="accent1">
                        <a:lumMod val="20000"/>
                        <a:lumOff val="80000"/>
                      </a:schemeClr>
                    </a:solidFill>
                  </a:tcPr>
                </a:tc>
                <a:tc>
                  <a:txBody>
                    <a:bodyPr/>
                    <a:lstStyle/>
                    <a:p>
                      <a:pPr algn="ctr"/>
                      <a:r>
                        <a:rPr lang="lt-LT" sz="2000" dirty="0" smtClean="0"/>
                        <a:t>Aukštesnysis lygis</a:t>
                      </a:r>
                      <a:endParaRPr lang="lt-LT" sz="2000" dirty="0"/>
                    </a:p>
                  </a:txBody>
                  <a:tcPr>
                    <a:solidFill>
                      <a:srgbClr val="CCFFCC"/>
                    </a:solidFill>
                  </a:tcPr>
                </a:tc>
              </a:tr>
              <a:tr h="1775209">
                <a:tc>
                  <a:txBody>
                    <a:bodyPr/>
                    <a:lstStyle/>
                    <a:p>
                      <a:r>
                        <a:rPr lang="lt-LT" sz="2000" kern="1200" dirty="0" smtClean="0">
                          <a:solidFill>
                            <a:schemeClr val="dk1"/>
                          </a:solidFill>
                          <a:effectLst/>
                          <a:latin typeface="+mn-lt"/>
                          <a:ea typeface="+mn-ea"/>
                          <a:cs typeface="+mn-cs"/>
                        </a:rPr>
                        <a:t>Tekste yra ne tik </a:t>
                      </a:r>
                      <a:r>
                        <a:rPr lang="lt-LT" sz="2000" i="1" kern="1200" dirty="0" smtClean="0">
                          <a:solidFill>
                            <a:schemeClr val="dk1"/>
                          </a:solidFill>
                          <a:effectLst/>
                          <a:latin typeface="+mn-lt"/>
                          <a:ea typeface="+mn-ea"/>
                          <a:cs typeface="+mn-cs"/>
                        </a:rPr>
                        <a:t>atlikties</a:t>
                      </a:r>
                      <a:r>
                        <a:rPr lang="lt-LT" sz="2000" kern="1200" dirty="0" smtClean="0">
                          <a:solidFill>
                            <a:schemeClr val="dk1"/>
                          </a:solidFill>
                          <a:effectLst/>
                          <a:latin typeface="+mn-lt"/>
                          <a:ea typeface="+mn-ea"/>
                          <a:cs typeface="+mn-cs"/>
                        </a:rPr>
                        <a:t>, bet ir </a:t>
                      </a:r>
                      <a:r>
                        <a:rPr lang="lt-LT" sz="2000" i="1" kern="1200" dirty="0" smtClean="0">
                          <a:solidFill>
                            <a:schemeClr val="dk1"/>
                          </a:solidFill>
                          <a:effectLst/>
                          <a:latin typeface="+mn-lt"/>
                          <a:ea typeface="+mn-ea"/>
                          <a:cs typeface="+mn-cs"/>
                        </a:rPr>
                        <a:t>kompetencijos</a:t>
                      </a:r>
                      <a:r>
                        <a:rPr lang="lt-LT" sz="2000" kern="1200" dirty="0" smtClean="0">
                          <a:solidFill>
                            <a:schemeClr val="dk1"/>
                          </a:solidFill>
                          <a:effectLst/>
                          <a:latin typeface="+mn-lt"/>
                          <a:ea typeface="+mn-ea"/>
                          <a:cs typeface="+mn-cs"/>
                        </a:rPr>
                        <a:t> klaidų, kurios </a:t>
                      </a:r>
                      <a:r>
                        <a:rPr lang="en-GB" sz="2000" kern="1200" dirty="0" err="1" smtClean="0">
                          <a:solidFill>
                            <a:schemeClr val="dk1"/>
                          </a:solidFill>
                          <a:effectLst/>
                          <a:latin typeface="+mn-lt"/>
                          <a:ea typeface="+mn-ea"/>
                          <a:cs typeface="+mn-cs"/>
                        </a:rPr>
                        <a:t>kenkia</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teksto</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aiškumui</a:t>
                      </a:r>
                      <a:r>
                        <a:rPr lang="en-GB" sz="2000" kern="1200" dirty="0" smtClean="0">
                          <a:solidFill>
                            <a:schemeClr val="dk1"/>
                          </a:solidFill>
                          <a:effectLst/>
                          <a:latin typeface="+mn-lt"/>
                          <a:ea typeface="+mn-ea"/>
                          <a:cs typeface="+mn-cs"/>
                        </a:rPr>
                        <a:t>.</a:t>
                      </a:r>
                      <a:endParaRPr lang="lt-LT" sz="1400" dirty="0">
                        <a:effectLst/>
                        <a:latin typeface="Calibri"/>
                        <a:ea typeface="Calibri"/>
                        <a:cs typeface="Times New Roman"/>
                      </a:endParaRPr>
                    </a:p>
                  </a:txBody>
                  <a:tcPr marL="68580" marR="68580" marT="0" marB="0">
                    <a:solidFill>
                      <a:schemeClr val="accent6">
                        <a:lumMod val="20000"/>
                        <a:lumOff val="80000"/>
                      </a:schemeClr>
                    </a:solidFill>
                  </a:tcPr>
                </a:tc>
                <a:tc>
                  <a:txBody>
                    <a:bodyPr/>
                    <a:lstStyle/>
                    <a:p>
                      <a:r>
                        <a:rPr lang="en-GB" sz="2000" kern="1200" dirty="0" err="1" smtClean="0">
                          <a:solidFill>
                            <a:schemeClr val="dk1"/>
                          </a:solidFill>
                          <a:effectLst/>
                          <a:latin typeface="+mn-lt"/>
                          <a:ea typeface="+mn-ea"/>
                          <a:cs typeface="+mn-cs"/>
                        </a:rPr>
                        <a:t>Tekste</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kai</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kur</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pasitaiko</a:t>
                      </a:r>
                      <a:r>
                        <a:rPr lang="en-GB" sz="2000" kern="1200" dirty="0" smtClean="0">
                          <a:solidFill>
                            <a:schemeClr val="dk1"/>
                          </a:solidFill>
                          <a:effectLst/>
                          <a:latin typeface="+mn-lt"/>
                          <a:ea typeface="+mn-ea"/>
                          <a:cs typeface="+mn-cs"/>
                        </a:rPr>
                        <a:t> </a:t>
                      </a:r>
                      <a:r>
                        <a:rPr lang="lt-LT" sz="2000" i="1" kern="1200" dirty="0" smtClean="0">
                          <a:solidFill>
                            <a:schemeClr val="dk1"/>
                          </a:solidFill>
                          <a:effectLst/>
                          <a:latin typeface="+mn-lt"/>
                          <a:ea typeface="+mn-ea"/>
                          <a:cs typeface="+mn-cs"/>
                        </a:rPr>
                        <a:t>atlikties</a:t>
                      </a:r>
                      <a:r>
                        <a:rPr lang="lt-LT" sz="2000" kern="1200" dirty="0" smtClean="0">
                          <a:solidFill>
                            <a:schemeClr val="dk1"/>
                          </a:solidFill>
                          <a:effectLst/>
                          <a:latin typeface="+mn-lt"/>
                          <a:ea typeface="+mn-ea"/>
                          <a:cs typeface="+mn-cs"/>
                        </a:rPr>
                        <a:t> klaidų, yra viena kita </a:t>
                      </a:r>
                      <a:r>
                        <a:rPr lang="lt-LT" sz="2000" i="1" kern="1200" dirty="0" smtClean="0">
                          <a:solidFill>
                            <a:schemeClr val="dk1"/>
                          </a:solidFill>
                          <a:effectLst/>
                          <a:latin typeface="+mn-lt"/>
                          <a:ea typeface="+mn-ea"/>
                          <a:cs typeface="+mn-cs"/>
                        </a:rPr>
                        <a:t>kompetencijos</a:t>
                      </a:r>
                      <a:r>
                        <a:rPr lang="lt-LT" sz="2000" kern="1200" dirty="0" smtClean="0">
                          <a:solidFill>
                            <a:schemeClr val="dk1"/>
                          </a:solidFill>
                          <a:effectLst/>
                          <a:latin typeface="+mn-lt"/>
                          <a:ea typeface="+mn-ea"/>
                          <a:cs typeface="+mn-cs"/>
                        </a:rPr>
                        <a:t> klaida.</a:t>
                      </a:r>
                      <a:endParaRPr lang="lt-LT" sz="1400" dirty="0">
                        <a:effectLst/>
                        <a:latin typeface="Calibri"/>
                        <a:ea typeface="Calibri"/>
                        <a:cs typeface="Times New Roman"/>
                      </a:endParaRPr>
                    </a:p>
                  </a:txBody>
                  <a:tcPr marL="68580" marR="68580" marT="0" marB="0">
                    <a:solidFill>
                      <a:schemeClr val="accent1">
                        <a:lumMod val="20000"/>
                        <a:lumOff val="80000"/>
                      </a:schemeClr>
                    </a:solidFill>
                  </a:tcPr>
                </a:tc>
                <a:tc>
                  <a:txBody>
                    <a:bodyPr/>
                    <a:lstStyle/>
                    <a:p>
                      <a:r>
                        <a:rPr lang="lt-LT" sz="2000" kern="1200" dirty="0" smtClean="0">
                          <a:solidFill>
                            <a:schemeClr val="dk1"/>
                          </a:solidFill>
                          <a:effectLst/>
                          <a:latin typeface="+mn-lt"/>
                          <a:ea typeface="+mn-ea"/>
                          <a:cs typeface="+mn-cs"/>
                        </a:rPr>
                        <a:t>Tekstas parašytas be klaidų, gali pasitaikyti tik vienas kitas nedidelis trūkumas (</a:t>
                      </a:r>
                      <a:r>
                        <a:rPr lang="lt-LT" sz="2000" i="1" kern="1200" dirty="0" smtClean="0">
                          <a:solidFill>
                            <a:schemeClr val="dk1"/>
                          </a:solidFill>
                          <a:effectLst/>
                          <a:latin typeface="+mn-lt"/>
                          <a:ea typeface="+mn-ea"/>
                          <a:cs typeface="+mn-cs"/>
                        </a:rPr>
                        <a:t>riktas </a:t>
                      </a:r>
                      <a:r>
                        <a:rPr lang="lt-LT" sz="2000" kern="1200" dirty="0" smtClean="0">
                          <a:solidFill>
                            <a:schemeClr val="dk1"/>
                          </a:solidFill>
                          <a:effectLst/>
                          <a:latin typeface="+mn-lt"/>
                          <a:ea typeface="+mn-ea"/>
                          <a:cs typeface="+mn-cs"/>
                        </a:rPr>
                        <a:t>arba</a:t>
                      </a:r>
                      <a:r>
                        <a:rPr lang="lt-LT" sz="2000" i="1" kern="1200" dirty="0" smtClean="0">
                          <a:solidFill>
                            <a:schemeClr val="dk1"/>
                          </a:solidFill>
                          <a:effectLst/>
                          <a:latin typeface="+mn-lt"/>
                          <a:ea typeface="+mn-ea"/>
                          <a:cs typeface="+mn-cs"/>
                        </a:rPr>
                        <a:t> </a:t>
                      </a:r>
                      <a:r>
                        <a:rPr lang="lt-LT" sz="2000" kern="1200" dirty="0" smtClean="0">
                          <a:solidFill>
                            <a:schemeClr val="dk1"/>
                          </a:solidFill>
                          <a:effectLst/>
                          <a:latin typeface="+mn-lt"/>
                          <a:ea typeface="+mn-ea"/>
                          <a:cs typeface="+mn-cs"/>
                        </a:rPr>
                        <a:t>neabejotina </a:t>
                      </a:r>
                      <a:r>
                        <a:rPr lang="lt-LT" sz="2000" i="1" kern="1200" dirty="0" smtClean="0">
                          <a:solidFill>
                            <a:schemeClr val="dk1"/>
                          </a:solidFill>
                          <a:effectLst/>
                          <a:latin typeface="+mn-lt"/>
                          <a:ea typeface="+mn-ea"/>
                          <a:cs typeface="+mn-cs"/>
                        </a:rPr>
                        <a:t>atlikties</a:t>
                      </a:r>
                      <a:r>
                        <a:rPr lang="lt-LT" sz="2000" kern="1200" dirty="0" smtClean="0">
                          <a:solidFill>
                            <a:schemeClr val="dk1"/>
                          </a:solidFill>
                          <a:effectLst/>
                          <a:latin typeface="+mn-lt"/>
                          <a:ea typeface="+mn-ea"/>
                          <a:cs typeface="+mn-cs"/>
                        </a:rPr>
                        <a:t> klaida).</a:t>
                      </a:r>
                      <a:endParaRPr lang="lt-LT" sz="1400" dirty="0">
                        <a:effectLst/>
                        <a:latin typeface="Calibri"/>
                        <a:ea typeface="Calibri"/>
                        <a:cs typeface="Times New Roman"/>
                      </a:endParaRPr>
                    </a:p>
                  </a:txBody>
                  <a:tcPr marL="68580" marR="68580" marT="0" marB="0">
                    <a:solidFill>
                      <a:srgbClr val="CCFFCC"/>
                    </a:solidFill>
                  </a:tcPr>
                </a:tc>
              </a:tr>
            </a:tbl>
          </a:graphicData>
        </a:graphic>
      </p:graphicFrame>
      <p:pic>
        <p:nvPicPr>
          <p:cNvPr id="6" name="Picture 4" descr="C:\Users\Anatolijus\Desktop\UPC_10-11\PPT\upc_violet.png"/>
          <p:cNvPicPr>
            <a:picLocks noChangeAspect="1" noChangeArrowheads="1"/>
          </p:cNvPicPr>
          <p:nvPr/>
        </p:nvPicPr>
        <p:blipFill>
          <a:blip r:embed="rId3" cstate="print"/>
          <a:srcRect r="49176"/>
          <a:stretch>
            <a:fillRect/>
          </a:stretch>
        </p:blipFill>
        <p:spPr bwMode="auto">
          <a:xfrm>
            <a:off x="7440613" y="5976938"/>
            <a:ext cx="876300" cy="836612"/>
          </a:xfrm>
          <a:prstGeom prst="rect">
            <a:avLst/>
          </a:prstGeom>
          <a:noFill/>
          <a:ln w="9525">
            <a:noFill/>
            <a:miter lim="800000"/>
            <a:headEnd/>
            <a:tailEnd/>
          </a:ln>
        </p:spPr>
      </p:pic>
      <p:pic>
        <p:nvPicPr>
          <p:cNvPr id="7" name="Picture 23"/>
          <p:cNvPicPr>
            <a:picLocks noChangeAspect="1" noChangeArrowheads="1"/>
          </p:cNvPicPr>
          <p:nvPr/>
        </p:nvPicPr>
        <p:blipFill>
          <a:blip r:embed="rId4" cstate="print"/>
          <a:srcRect/>
          <a:stretch>
            <a:fillRect/>
          </a:stretch>
        </p:blipFill>
        <p:spPr bwMode="auto">
          <a:xfrm>
            <a:off x="8316913" y="5876925"/>
            <a:ext cx="827087" cy="981075"/>
          </a:xfrm>
          <a:prstGeom prst="rect">
            <a:avLst/>
          </a:prstGeom>
          <a:noFill/>
          <a:ln w="9525">
            <a:noFill/>
            <a:miter lim="800000"/>
            <a:headEnd/>
            <a:tailEnd/>
          </a:ln>
        </p:spPr>
      </p:pic>
    </p:spTree>
    <p:extLst>
      <p:ext uri="{BB962C8B-B14F-4D97-AF65-F5344CB8AC3E}">
        <p14:creationId xmlns:p14="http://schemas.microsoft.com/office/powerpoint/2010/main" xmlns="" val="454674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1066130"/>
          </a:xfrm>
        </p:spPr>
        <p:txBody>
          <a:bodyPr/>
          <a:lstStyle/>
          <a:p>
            <a:r>
              <a:rPr lang="lt-LT" sz="2000" b="1" dirty="0" smtClean="0"/>
              <a:t>LIETUVIŲ </a:t>
            </a:r>
            <a:r>
              <a:rPr lang="lt-LT" sz="2000" b="1" dirty="0"/>
              <a:t>KALBOS IR LITERATŪROS BRANDOS EGZAMINO PROGRAMA </a:t>
            </a:r>
            <a:r>
              <a:rPr lang="lt-LT" sz="3600" b="1" dirty="0" smtClean="0"/>
              <a:t/>
            </a:r>
            <a:br>
              <a:rPr lang="lt-LT" sz="3600" b="1" dirty="0" smtClean="0"/>
            </a:br>
            <a:r>
              <a:rPr lang="lt-LT" sz="2400" dirty="0" smtClean="0"/>
              <a:t>26</a:t>
            </a:r>
            <a:r>
              <a:rPr lang="lt-LT" sz="2400" dirty="0"/>
              <a:t>. </a:t>
            </a:r>
            <a:r>
              <a:rPr lang="lt-LT" sz="2400" dirty="0" smtClean="0"/>
              <a:t>Vertinant </a:t>
            </a:r>
            <a:r>
              <a:rPr lang="lt-LT" sz="2400" dirty="0"/>
              <a:t>kalbos taisyklingumą skiriamos šios klaidų rūšys: </a:t>
            </a:r>
            <a:endParaRPr lang="lt-LT" sz="3200" dirty="0"/>
          </a:p>
        </p:txBody>
      </p:sp>
      <p:sp>
        <p:nvSpPr>
          <p:cNvPr id="3" name="Turinio vietos rezervavimo ženklas 2"/>
          <p:cNvSpPr>
            <a:spLocks noGrp="1"/>
          </p:cNvSpPr>
          <p:nvPr>
            <p:ph idx="1"/>
          </p:nvPr>
        </p:nvSpPr>
        <p:spPr>
          <a:xfrm>
            <a:off x="457200" y="1340768"/>
            <a:ext cx="8229600" cy="4785395"/>
          </a:xfrm>
        </p:spPr>
        <p:txBody>
          <a:bodyPr/>
          <a:lstStyle/>
          <a:p>
            <a:pPr marL="0" indent="0" algn="just">
              <a:buNone/>
            </a:pPr>
            <a:r>
              <a:rPr lang="lt-LT" sz="2000" dirty="0" smtClean="0"/>
              <a:t>26.1</a:t>
            </a:r>
            <a:r>
              <a:rPr lang="lt-LT" sz="2000" dirty="0"/>
              <a:t>. </a:t>
            </a:r>
            <a:r>
              <a:rPr lang="lt-LT" sz="2000" b="1" i="1" dirty="0"/>
              <a:t>kompetencijos klaida</a:t>
            </a:r>
            <a:r>
              <a:rPr lang="lt-LT" sz="2000" i="1" dirty="0"/>
              <a:t> </a:t>
            </a:r>
            <a:r>
              <a:rPr lang="lt-LT" sz="2000" dirty="0"/>
              <a:t>(angl. </a:t>
            </a:r>
            <a:r>
              <a:rPr lang="lt-LT" sz="2000" i="1" dirty="0" err="1"/>
              <a:t>error</a:t>
            </a:r>
            <a:r>
              <a:rPr lang="lt-LT" sz="2000" i="1" dirty="0"/>
              <a:t>, </a:t>
            </a:r>
            <a:r>
              <a:rPr lang="lt-LT" sz="2000" dirty="0"/>
              <a:t>pranc. </a:t>
            </a:r>
            <a:r>
              <a:rPr lang="lt-LT" sz="2000" i="1" dirty="0" err="1"/>
              <a:t>erreur</a:t>
            </a:r>
            <a:r>
              <a:rPr lang="lt-LT" sz="2000" dirty="0"/>
              <a:t>) – klaida, atsirandanti dėl per menkos kalbos vartotojo kompetencijos, t. y. kai ko nors iš tikrųjų nemokama; kompetencijos klaidomis laikomi Kalbos komisijos nutarimais įtvirtintų bendrinės lietuvių kalbos normų pažeidimai; </a:t>
            </a:r>
            <a:endParaRPr lang="lt-LT" sz="2000" dirty="0" smtClean="0"/>
          </a:p>
          <a:p>
            <a:pPr marL="0" indent="0" algn="just">
              <a:buNone/>
            </a:pPr>
            <a:endParaRPr lang="lt-LT" sz="2000" dirty="0"/>
          </a:p>
          <a:p>
            <a:pPr marL="0" indent="0" algn="just">
              <a:buNone/>
            </a:pPr>
            <a:r>
              <a:rPr lang="lt-LT" sz="2000" dirty="0"/>
              <a:t>26.2. </a:t>
            </a:r>
            <a:r>
              <a:rPr lang="lt-LT" sz="2000" b="1" i="1" dirty="0"/>
              <a:t>atlikties klaida</a:t>
            </a:r>
            <a:r>
              <a:rPr lang="lt-LT" sz="2000" i="1" dirty="0"/>
              <a:t> </a:t>
            </a:r>
            <a:r>
              <a:rPr lang="lt-LT" sz="2000" dirty="0"/>
              <a:t>(angl. </a:t>
            </a:r>
            <a:r>
              <a:rPr lang="lt-LT" sz="2000" i="1" dirty="0" err="1"/>
              <a:t>mistake</a:t>
            </a:r>
            <a:r>
              <a:rPr lang="lt-LT" sz="2000" dirty="0"/>
              <a:t>, pranc. </a:t>
            </a:r>
            <a:r>
              <a:rPr lang="lt-LT" sz="2000" i="1" dirty="0" err="1"/>
              <a:t>faute</a:t>
            </a:r>
            <a:r>
              <a:rPr lang="lt-LT" sz="2000" dirty="0"/>
              <a:t>) – klaida, atsirandanti dėl to, kad kalbos vartotojas tinkamai nepasinaudoja turima kompetencija (pavyzdžiui, visame rašinyje </a:t>
            </a:r>
            <a:r>
              <a:rPr lang="lt-LT" sz="2000" dirty="0" err="1"/>
              <a:t>vns</a:t>
            </a:r>
            <a:r>
              <a:rPr lang="lt-LT" sz="2000" dirty="0"/>
              <a:t>. galininką rašė taisyklingai, bet vieną sykį suklydo); </a:t>
            </a:r>
            <a:endParaRPr lang="lt-LT" sz="2000" dirty="0" smtClean="0"/>
          </a:p>
          <a:p>
            <a:pPr marL="0" indent="0" algn="just">
              <a:buNone/>
            </a:pPr>
            <a:endParaRPr lang="lt-LT" sz="2000" dirty="0"/>
          </a:p>
          <a:p>
            <a:pPr marL="0" indent="0" algn="just">
              <a:buNone/>
            </a:pPr>
            <a:r>
              <a:rPr lang="lt-LT" sz="2000" dirty="0"/>
              <a:t>26.3. </a:t>
            </a:r>
            <a:r>
              <a:rPr lang="lt-LT" sz="2000" b="1" i="1" dirty="0"/>
              <a:t>riktas</a:t>
            </a:r>
            <a:r>
              <a:rPr lang="lt-LT" sz="2000" i="1" dirty="0"/>
              <a:t> </a:t>
            </a:r>
            <a:r>
              <a:rPr lang="lt-LT" sz="2000" dirty="0"/>
              <a:t>(angl. </a:t>
            </a:r>
            <a:r>
              <a:rPr lang="lt-LT" sz="2000" i="1" dirty="0" err="1"/>
              <a:t>slip</a:t>
            </a:r>
            <a:r>
              <a:rPr lang="lt-LT" sz="2000" dirty="0"/>
              <a:t>, pranc</a:t>
            </a:r>
            <a:r>
              <a:rPr lang="lt-LT" sz="2000" i="1" dirty="0"/>
              <a:t>. </a:t>
            </a:r>
            <a:r>
              <a:rPr lang="lt-LT" sz="2000" i="1" dirty="0" err="1"/>
              <a:t>lapsus(m</a:t>
            </a:r>
            <a:r>
              <a:rPr lang="lt-LT" sz="2000" i="1" dirty="0"/>
              <a:t>)</a:t>
            </a:r>
            <a:r>
              <a:rPr lang="lt-LT" sz="2000" dirty="0"/>
              <a:t>) – atsitiktinė, nesusijusi su kalbos mokėjimu klaida, atsirandanti dėl psichologinės ir fizinės būsenos, dažniausiai greitai kalbant ar rašant, dėl nuovargio, streso ar dėmesio stokos (pavyzdžiui, žodžio skiemenų, žodžio junginio skiemenų, raidžių sukeitimai). </a:t>
            </a:r>
          </a:p>
          <a:p>
            <a:pPr marL="0" indent="0" algn="just">
              <a:buNone/>
            </a:pPr>
            <a:endParaRPr lang="lt-LT" sz="2000" dirty="0"/>
          </a:p>
        </p:txBody>
      </p:sp>
      <p:pic>
        <p:nvPicPr>
          <p:cNvPr id="4" name="Picture 4" descr="C:\Users\Anatolijus\Desktop\UPC_10-11\PPT\upc_violet.png"/>
          <p:cNvPicPr>
            <a:picLocks noChangeAspect="1" noChangeArrowheads="1"/>
          </p:cNvPicPr>
          <p:nvPr/>
        </p:nvPicPr>
        <p:blipFill>
          <a:blip r:embed="rId2" cstate="print"/>
          <a:srcRect r="49176"/>
          <a:stretch>
            <a:fillRect/>
          </a:stretch>
        </p:blipFill>
        <p:spPr bwMode="auto">
          <a:xfrm>
            <a:off x="7440613" y="5976938"/>
            <a:ext cx="876300" cy="836612"/>
          </a:xfrm>
          <a:prstGeom prst="rect">
            <a:avLst/>
          </a:prstGeom>
          <a:noFill/>
          <a:ln w="9525">
            <a:noFill/>
            <a:miter lim="800000"/>
            <a:headEnd/>
            <a:tailEnd/>
          </a:ln>
        </p:spPr>
      </p:pic>
      <p:pic>
        <p:nvPicPr>
          <p:cNvPr id="5" name="Picture 23"/>
          <p:cNvPicPr>
            <a:picLocks noChangeAspect="1" noChangeArrowheads="1"/>
          </p:cNvPicPr>
          <p:nvPr/>
        </p:nvPicPr>
        <p:blipFill>
          <a:blip r:embed="rId3" cstate="print"/>
          <a:srcRect/>
          <a:stretch>
            <a:fillRect/>
          </a:stretch>
        </p:blipFill>
        <p:spPr bwMode="auto">
          <a:xfrm>
            <a:off x="8316913" y="5876925"/>
            <a:ext cx="827087" cy="981075"/>
          </a:xfrm>
          <a:prstGeom prst="rect">
            <a:avLst/>
          </a:prstGeom>
          <a:noFill/>
          <a:ln w="9525">
            <a:noFill/>
            <a:miter lim="800000"/>
            <a:headEnd/>
            <a:tailEnd/>
          </a:ln>
        </p:spPr>
      </p:pic>
    </p:spTree>
    <p:extLst>
      <p:ext uri="{BB962C8B-B14F-4D97-AF65-F5344CB8AC3E}">
        <p14:creationId xmlns:p14="http://schemas.microsoft.com/office/powerpoint/2010/main" xmlns="" val="20399263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332656"/>
            <a:ext cx="8229600" cy="360040"/>
          </a:xfrm>
        </p:spPr>
        <p:txBody>
          <a:bodyPr/>
          <a:lstStyle/>
          <a:p>
            <a:r>
              <a:rPr lang="lt-LT" sz="2400" b="1" dirty="0"/>
              <a:t>III. TEKSTO RAIŠKA</a:t>
            </a:r>
            <a:endParaRPr lang="lt-LT" sz="2400" dirty="0"/>
          </a:p>
        </p:txBody>
      </p:sp>
      <p:sp>
        <p:nvSpPr>
          <p:cNvPr id="3" name="Turinio vietos rezervavimo ženklas 2"/>
          <p:cNvSpPr>
            <a:spLocks noGrp="1"/>
          </p:cNvSpPr>
          <p:nvPr>
            <p:ph idx="1"/>
          </p:nvPr>
        </p:nvSpPr>
        <p:spPr/>
        <p:txBody>
          <a:bodyPr/>
          <a:lstStyle/>
          <a:p>
            <a:pPr marL="0" indent="0" algn="ctr">
              <a:buNone/>
            </a:pPr>
            <a:r>
              <a:rPr lang="lt-LT" sz="2800" b="1" dirty="0" smtClean="0"/>
              <a:t> </a:t>
            </a:r>
            <a:endParaRPr lang="lt-LT" sz="2800" dirty="0"/>
          </a:p>
        </p:txBody>
      </p:sp>
      <p:graphicFrame>
        <p:nvGraphicFramePr>
          <p:cNvPr id="5" name="Lentelė 4"/>
          <p:cNvGraphicFramePr>
            <a:graphicFrameLocks noGrp="1"/>
          </p:cNvGraphicFramePr>
          <p:nvPr>
            <p:extLst>
              <p:ext uri="{D42A27DB-BD31-4B8C-83A1-F6EECF244321}">
                <p14:modId xmlns:p14="http://schemas.microsoft.com/office/powerpoint/2010/main" xmlns="" val="4287212668"/>
              </p:ext>
            </p:extLst>
          </p:nvPr>
        </p:nvGraphicFramePr>
        <p:xfrm>
          <a:off x="611560" y="980728"/>
          <a:ext cx="8064896" cy="5085647"/>
        </p:xfrm>
        <a:graphic>
          <a:graphicData uri="http://schemas.openxmlformats.org/drawingml/2006/table">
            <a:tbl>
              <a:tblPr firstRow="1" bandRow="1">
                <a:tableStyleId>{00A15C55-8517-42AA-B614-E9B94910E393}</a:tableStyleId>
              </a:tblPr>
              <a:tblGrid>
                <a:gridCol w="2597170"/>
                <a:gridCol w="2460476"/>
                <a:gridCol w="3007250"/>
              </a:tblGrid>
              <a:tr h="422207">
                <a:tc gridSpan="3">
                  <a:txBody>
                    <a:bodyPr/>
                    <a:lstStyle/>
                    <a:p>
                      <a:pPr algn="ctr"/>
                      <a:r>
                        <a:rPr lang="lt-LT" sz="2000" b="1" kern="1200" dirty="0" smtClean="0">
                          <a:solidFill>
                            <a:schemeClr val="lt1"/>
                          </a:solidFill>
                          <a:effectLst/>
                          <a:latin typeface="+mn-lt"/>
                          <a:ea typeface="+mn-ea"/>
                          <a:cs typeface="+mn-cs"/>
                        </a:rPr>
                        <a:t> 1. Logika, stilius. Žodyno turtingumas, sintaksinės sandaros įvairumas</a:t>
                      </a:r>
                      <a:endParaRPr lang="lt-LT" sz="4800" dirty="0"/>
                    </a:p>
                  </a:txBody>
                  <a:tcPr/>
                </a:tc>
                <a:tc hMerge="1">
                  <a:txBody>
                    <a:bodyPr/>
                    <a:lstStyle/>
                    <a:p>
                      <a:endParaRPr lang="lt-LT" dirty="0"/>
                    </a:p>
                  </a:txBody>
                  <a:tcPr/>
                </a:tc>
                <a:tc hMerge="1">
                  <a:txBody>
                    <a:bodyPr/>
                    <a:lstStyle/>
                    <a:p>
                      <a:endParaRPr lang="lt-LT" dirty="0"/>
                    </a:p>
                  </a:txBody>
                  <a:tcPr/>
                </a:tc>
              </a:tr>
              <a:tr h="322864">
                <a:tc>
                  <a:txBody>
                    <a:bodyPr/>
                    <a:lstStyle/>
                    <a:p>
                      <a:pPr algn="ctr"/>
                      <a:r>
                        <a:rPr lang="lt-LT" sz="2000" dirty="0" smtClean="0"/>
                        <a:t>Patenkinamas lygis</a:t>
                      </a:r>
                      <a:endParaRPr lang="lt-LT" sz="2000" dirty="0"/>
                    </a:p>
                  </a:txBody>
                  <a:tcPr>
                    <a:solidFill>
                      <a:schemeClr val="accent6">
                        <a:lumMod val="20000"/>
                        <a:lumOff val="80000"/>
                      </a:schemeClr>
                    </a:solidFill>
                  </a:tcPr>
                </a:tc>
                <a:tc>
                  <a:txBody>
                    <a:bodyPr/>
                    <a:lstStyle/>
                    <a:p>
                      <a:pPr algn="ctr"/>
                      <a:r>
                        <a:rPr lang="lt-LT" sz="2000" dirty="0" smtClean="0"/>
                        <a:t>Pagrindinis lygis</a:t>
                      </a:r>
                      <a:endParaRPr lang="lt-LT" sz="2000" dirty="0"/>
                    </a:p>
                  </a:txBody>
                  <a:tcPr>
                    <a:solidFill>
                      <a:schemeClr val="accent1">
                        <a:lumMod val="20000"/>
                        <a:lumOff val="80000"/>
                      </a:schemeClr>
                    </a:solidFill>
                  </a:tcPr>
                </a:tc>
                <a:tc>
                  <a:txBody>
                    <a:bodyPr/>
                    <a:lstStyle/>
                    <a:p>
                      <a:pPr algn="ctr"/>
                      <a:r>
                        <a:rPr lang="lt-LT" sz="2000" dirty="0" smtClean="0"/>
                        <a:t>Aukštesnysis lygis</a:t>
                      </a:r>
                      <a:endParaRPr lang="lt-LT" sz="2000" dirty="0"/>
                    </a:p>
                  </a:txBody>
                  <a:tcPr>
                    <a:solidFill>
                      <a:srgbClr val="CCFFCC"/>
                    </a:solidFill>
                  </a:tcPr>
                </a:tc>
              </a:tr>
              <a:tr h="1775209">
                <a:tc>
                  <a:txBody>
                    <a:bodyPr/>
                    <a:lstStyle/>
                    <a:p>
                      <a:r>
                        <a:rPr lang="lt-LT" sz="2000" kern="1200" dirty="0" smtClean="0">
                          <a:solidFill>
                            <a:schemeClr val="dk1"/>
                          </a:solidFill>
                          <a:effectLst/>
                          <a:latin typeface="+mn-lt"/>
                          <a:ea typeface="+mn-ea"/>
                          <a:cs typeface="+mn-cs"/>
                        </a:rPr>
                        <a:t>Raiška </a:t>
                      </a:r>
                      <a:r>
                        <a:rPr lang="en-GB" sz="2000" kern="1200" dirty="0" smtClean="0">
                          <a:solidFill>
                            <a:schemeClr val="dk1"/>
                          </a:solidFill>
                          <a:effectLst/>
                          <a:latin typeface="+mn-lt"/>
                          <a:ea typeface="+mn-ea"/>
                          <a:cs typeface="+mn-cs"/>
                        </a:rPr>
                        <a:t>ne visada </a:t>
                      </a:r>
                      <a:r>
                        <a:rPr lang="lt-LT" sz="2000" kern="1200" dirty="0" smtClean="0">
                          <a:solidFill>
                            <a:schemeClr val="dk1"/>
                          </a:solidFill>
                          <a:effectLst/>
                          <a:latin typeface="+mn-lt"/>
                          <a:ea typeface="+mn-ea"/>
                          <a:cs typeface="+mn-cs"/>
                        </a:rPr>
                        <a:t>atitinka rašymo situaciją ir žanrą.</a:t>
                      </a:r>
                    </a:p>
                    <a:p>
                      <a:r>
                        <a:rPr lang="lt-LT" sz="2000" kern="1200" dirty="0" smtClean="0">
                          <a:solidFill>
                            <a:schemeClr val="dk1"/>
                          </a:solidFill>
                          <a:effectLst/>
                          <a:latin typeface="+mn-lt"/>
                          <a:ea typeface="+mn-ea"/>
                          <a:cs typeface="+mn-cs"/>
                        </a:rPr>
                        <a:t>Rašoma neaiškiai. Dėl stiliaus trūkumų ir / ar logikos klaidų kartais reikia pastangų tekstui suprasti. </a:t>
                      </a:r>
                    </a:p>
                    <a:p>
                      <a:r>
                        <a:rPr lang="lt-LT" sz="2000" kern="1200" dirty="0" smtClean="0">
                          <a:solidFill>
                            <a:schemeClr val="dk1"/>
                          </a:solidFill>
                          <a:effectLst/>
                          <a:latin typeface="+mn-lt"/>
                          <a:ea typeface="+mn-ea"/>
                          <a:cs typeface="+mn-cs"/>
                        </a:rPr>
                        <a:t>Leksika ne visada tinkama.</a:t>
                      </a:r>
                    </a:p>
                    <a:p>
                      <a:r>
                        <a:rPr lang="lt-LT" sz="2000" kern="1200" dirty="0" smtClean="0">
                          <a:solidFill>
                            <a:schemeClr val="dk1"/>
                          </a:solidFill>
                          <a:effectLst/>
                          <a:latin typeface="+mn-lt"/>
                          <a:ea typeface="+mn-ea"/>
                          <a:cs typeface="+mn-cs"/>
                        </a:rPr>
                        <a:t>Minčių santykiams išreikšti retai vartojamos įvairèsnės sintaksinės struktūros.</a:t>
                      </a:r>
                      <a:endParaRPr lang="lt-LT" sz="1600" dirty="0">
                        <a:effectLst/>
                        <a:latin typeface="Calibri"/>
                        <a:ea typeface="Calibri"/>
                        <a:cs typeface="Times New Roman"/>
                      </a:endParaRPr>
                    </a:p>
                  </a:txBody>
                  <a:tcPr marL="68580" marR="68580" marT="0" marB="0">
                    <a:solidFill>
                      <a:schemeClr val="accent6">
                        <a:lumMod val="20000"/>
                        <a:lumOff val="80000"/>
                      </a:schemeClr>
                    </a:solidFill>
                  </a:tcPr>
                </a:tc>
                <a:tc>
                  <a:txBody>
                    <a:bodyPr/>
                    <a:lstStyle/>
                    <a:p>
                      <a:r>
                        <a:rPr lang="lt-LT" sz="2000" kern="1200" dirty="0" smtClean="0">
                          <a:solidFill>
                            <a:schemeClr val="dk1"/>
                          </a:solidFill>
                          <a:effectLst/>
                          <a:latin typeface="+mn-lt"/>
                          <a:ea typeface="+mn-ea"/>
                          <a:cs typeface="+mn-cs"/>
                        </a:rPr>
                        <a:t>Raiška iš esmės atitinka rašymo situaciją ir žanrą. Rašoma aiškiai, tiksliai.</a:t>
                      </a:r>
                    </a:p>
                    <a:p>
                      <a:r>
                        <a:rPr lang="lt-LT" sz="2000" kern="1200" dirty="0" smtClean="0">
                          <a:solidFill>
                            <a:schemeClr val="dk1"/>
                          </a:solidFill>
                          <a:effectLst/>
                          <a:latin typeface="+mn-lt"/>
                          <a:ea typeface="+mn-ea"/>
                          <a:cs typeface="+mn-cs"/>
                        </a:rPr>
                        <a:t>Yra keletas stiliaus trūkumų, bet logikos klaidų išvengiama. </a:t>
                      </a:r>
                    </a:p>
                    <a:p>
                      <a:r>
                        <a:rPr lang="lt-LT" sz="2000" kern="1200" dirty="0" smtClean="0">
                          <a:solidFill>
                            <a:schemeClr val="dk1"/>
                          </a:solidFill>
                          <a:effectLst/>
                          <a:latin typeface="+mn-lt"/>
                          <a:ea typeface="+mn-ea"/>
                          <a:cs typeface="+mn-cs"/>
                        </a:rPr>
                        <a:t>Leksika iš esmės tinkama.</a:t>
                      </a:r>
                    </a:p>
                    <a:p>
                      <a:r>
                        <a:rPr lang="lt-LT" sz="2000" kern="1200" dirty="0" smtClean="0">
                          <a:solidFill>
                            <a:schemeClr val="dk1"/>
                          </a:solidFill>
                          <a:effectLst/>
                          <a:latin typeface="+mn-lt"/>
                          <a:ea typeface="+mn-ea"/>
                          <a:cs typeface="+mn-cs"/>
                        </a:rPr>
                        <a:t>Minčių santykiams išreikšti tinkamai vartojamos įvairios sintaksinės struktūros.</a:t>
                      </a:r>
                      <a:endParaRPr lang="lt-LT" sz="2000" kern="1200" dirty="0">
                        <a:solidFill>
                          <a:schemeClr val="dk1"/>
                        </a:solidFill>
                        <a:effectLst/>
                        <a:latin typeface="+mn-lt"/>
                        <a:ea typeface="+mn-ea"/>
                        <a:cs typeface="+mn-cs"/>
                      </a:endParaRPr>
                    </a:p>
                  </a:txBody>
                  <a:tcPr marL="68580" marR="68580" marT="0" marB="0">
                    <a:solidFill>
                      <a:schemeClr val="accent1">
                        <a:lumMod val="20000"/>
                        <a:lumOff val="80000"/>
                      </a:schemeClr>
                    </a:solidFill>
                  </a:tcPr>
                </a:tc>
                <a:tc>
                  <a:txBody>
                    <a:bodyPr/>
                    <a:lstStyle/>
                    <a:p>
                      <a:r>
                        <a:rPr lang="lt-LT" sz="2000" kern="1200" dirty="0" smtClean="0">
                          <a:solidFill>
                            <a:schemeClr val="dk1"/>
                          </a:solidFill>
                          <a:effectLst/>
                          <a:latin typeface="+mn-lt"/>
                          <a:ea typeface="+mn-ea"/>
                          <a:cs typeface="+mn-cs"/>
                        </a:rPr>
                        <a:t>Raiška atitinka rašymo situaciją ir žanrą. Visas tekstas stilistiškai vientisas. Rašoma aiškiai, sklandžiai, tiksliai, logiškai. Gali pasitaikyti vienas kitas stiliaus  trūkumas. </a:t>
                      </a:r>
                    </a:p>
                    <a:p>
                      <a:r>
                        <a:rPr lang="lt-LT" sz="2000" kern="1200" dirty="0" smtClean="0">
                          <a:solidFill>
                            <a:schemeClr val="dk1"/>
                          </a:solidFill>
                          <a:effectLst/>
                          <a:latin typeface="+mn-lt"/>
                          <a:ea typeface="+mn-ea"/>
                          <a:cs typeface="+mn-cs"/>
                        </a:rPr>
                        <a:t>Leksika tinkama ir efektyvi. Minčių santykiams išreikšti tinkamai ir tikslingai vartojamos įvairios sintaksinės struktūros.</a:t>
                      </a:r>
                      <a:endParaRPr lang="lt-LT" sz="1600" dirty="0">
                        <a:effectLst/>
                        <a:latin typeface="Calibri"/>
                        <a:ea typeface="Calibri"/>
                        <a:cs typeface="Times New Roman"/>
                      </a:endParaRPr>
                    </a:p>
                  </a:txBody>
                  <a:tcPr marL="68580" marR="68580" marT="0" marB="0">
                    <a:solidFill>
                      <a:srgbClr val="CCFFCC"/>
                    </a:solidFill>
                  </a:tcPr>
                </a:tc>
              </a:tr>
            </a:tbl>
          </a:graphicData>
        </a:graphic>
      </p:graphicFrame>
      <p:pic>
        <p:nvPicPr>
          <p:cNvPr id="6" name="Picture 4" descr="C:\Users\Anatolijus\Desktop\UPC_10-11\PPT\upc_violet.png"/>
          <p:cNvPicPr>
            <a:picLocks noChangeAspect="1" noChangeArrowheads="1"/>
          </p:cNvPicPr>
          <p:nvPr/>
        </p:nvPicPr>
        <p:blipFill>
          <a:blip r:embed="rId3" cstate="print"/>
          <a:srcRect r="49176"/>
          <a:stretch>
            <a:fillRect/>
          </a:stretch>
        </p:blipFill>
        <p:spPr bwMode="auto">
          <a:xfrm>
            <a:off x="7440613" y="5976938"/>
            <a:ext cx="876300" cy="836612"/>
          </a:xfrm>
          <a:prstGeom prst="rect">
            <a:avLst/>
          </a:prstGeom>
          <a:noFill/>
          <a:ln w="9525">
            <a:noFill/>
            <a:miter lim="800000"/>
            <a:headEnd/>
            <a:tailEnd/>
          </a:ln>
        </p:spPr>
      </p:pic>
      <p:pic>
        <p:nvPicPr>
          <p:cNvPr id="7" name="Picture 23"/>
          <p:cNvPicPr>
            <a:picLocks noChangeAspect="1" noChangeArrowheads="1"/>
          </p:cNvPicPr>
          <p:nvPr/>
        </p:nvPicPr>
        <p:blipFill>
          <a:blip r:embed="rId4" cstate="print"/>
          <a:srcRect/>
          <a:stretch>
            <a:fillRect/>
          </a:stretch>
        </p:blipFill>
        <p:spPr bwMode="auto">
          <a:xfrm>
            <a:off x="8316913" y="5876925"/>
            <a:ext cx="827087" cy="981075"/>
          </a:xfrm>
          <a:prstGeom prst="rect">
            <a:avLst/>
          </a:prstGeom>
          <a:noFill/>
          <a:ln w="9525">
            <a:noFill/>
            <a:miter lim="800000"/>
            <a:headEnd/>
            <a:tailEnd/>
          </a:ln>
        </p:spPr>
      </p:pic>
    </p:spTree>
    <p:extLst>
      <p:ext uri="{BB962C8B-B14F-4D97-AF65-F5344CB8AC3E}">
        <p14:creationId xmlns:p14="http://schemas.microsoft.com/office/powerpoint/2010/main" xmlns="" val="19352200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332656"/>
            <a:ext cx="8229600" cy="360040"/>
          </a:xfrm>
        </p:spPr>
        <p:txBody>
          <a:bodyPr/>
          <a:lstStyle/>
          <a:p>
            <a:r>
              <a:rPr lang="lt-LT" sz="2400" b="1" dirty="0"/>
              <a:t>III. TEKSTO RAIŠKA</a:t>
            </a:r>
            <a:endParaRPr lang="lt-LT" sz="2400" dirty="0"/>
          </a:p>
        </p:txBody>
      </p:sp>
      <p:sp>
        <p:nvSpPr>
          <p:cNvPr id="3" name="Turinio vietos rezervavimo ženklas 2"/>
          <p:cNvSpPr>
            <a:spLocks noGrp="1"/>
          </p:cNvSpPr>
          <p:nvPr>
            <p:ph idx="1"/>
          </p:nvPr>
        </p:nvSpPr>
        <p:spPr/>
        <p:txBody>
          <a:bodyPr/>
          <a:lstStyle/>
          <a:p>
            <a:pPr marL="0" indent="0" algn="ctr">
              <a:buNone/>
            </a:pPr>
            <a:r>
              <a:rPr lang="lt-LT" sz="2800" b="1" dirty="0" smtClean="0"/>
              <a:t> </a:t>
            </a:r>
            <a:endParaRPr lang="lt-LT" sz="2800" dirty="0"/>
          </a:p>
        </p:txBody>
      </p:sp>
      <p:graphicFrame>
        <p:nvGraphicFramePr>
          <p:cNvPr id="5" name="Lentelė 4"/>
          <p:cNvGraphicFramePr>
            <a:graphicFrameLocks noGrp="1"/>
          </p:cNvGraphicFramePr>
          <p:nvPr>
            <p:extLst>
              <p:ext uri="{D42A27DB-BD31-4B8C-83A1-F6EECF244321}">
                <p14:modId xmlns:p14="http://schemas.microsoft.com/office/powerpoint/2010/main" xmlns="" val="358243574"/>
              </p:ext>
            </p:extLst>
          </p:nvPr>
        </p:nvGraphicFramePr>
        <p:xfrm>
          <a:off x="611560" y="980728"/>
          <a:ext cx="8064896" cy="4815840"/>
        </p:xfrm>
        <a:graphic>
          <a:graphicData uri="http://schemas.openxmlformats.org/drawingml/2006/table">
            <a:tbl>
              <a:tblPr firstRow="1" bandRow="1">
                <a:tableStyleId>{00A15C55-8517-42AA-B614-E9B94910E393}</a:tableStyleId>
              </a:tblPr>
              <a:tblGrid>
                <a:gridCol w="2597170"/>
                <a:gridCol w="2460476"/>
                <a:gridCol w="3007250"/>
              </a:tblGrid>
              <a:tr h="422207">
                <a:tc gridSpan="3">
                  <a:txBody>
                    <a:bodyPr/>
                    <a:lstStyle/>
                    <a:p>
                      <a:pPr algn="ctr"/>
                      <a:r>
                        <a:rPr lang="lt-LT" sz="2000" b="1" kern="1200" dirty="0" smtClean="0">
                          <a:solidFill>
                            <a:schemeClr val="lt1"/>
                          </a:solidFill>
                          <a:effectLst/>
                          <a:latin typeface="+mn-lt"/>
                          <a:ea typeface="+mn-ea"/>
                          <a:cs typeface="+mn-cs"/>
                        </a:rPr>
                        <a:t>2. Formalioji teksto struktūra </a:t>
                      </a:r>
                      <a:r>
                        <a:rPr lang="lt-LT" sz="2400" b="1" kern="1200" dirty="0" smtClean="0">
                          <a:solidFill>
                            <a:schemeClr val="lt1"/>
                          </a:solidFill>
                          <a:effectLst/>
                          <a:latin typeface="+mn-lt"/>
                          <a:ea typeface="+mn-ea"/>
                          <a:cs typeface="+mn-cs"/>
                        </a:rPr>
                        <a:t> </a:t>
                      </a:r>
                      <a:endParaRPr lang="lt-LT" sz="5400" dirty="0"/>
                    </a:p>
                  </a:txBody>
                  <a:tcPr/>
                </a:tc>
                <a:tc hMerge="1">
                  <a:txBody>
                    <a:bodyPr/>
                    <a:lstStyle/>
                    <a:p>
                      <a:endParaRPr lang="lt-LT" dirty="0"/>
                    </a:p>
                  </a:txBody>
                  <a:tcPr/>
                </a:tc>
                <a:tc hMerge="1">
                  <a:txBody>
                    <a:bodyPr/>
                    <a:lstStyle/>
                    <a:p>
                      <a:endParaRPr lang="lt-LT" dirty="0"/>
                    </a:p>
                  </a:txBody>
                  <a:tcPr/>
                </a:tc>
              </a:tr>
              <a:tr h="322864">
                <a:tc>
                  <a:txBody>
                    <a:bodyPr/>
                    <a:lstStyle/>
                    <a:p>
                      <a:pPr algn="ctr"/>
                      <a:r>
                        <a:rPr lang="lt-LT" sz="2000" dirty="0" smtClean="0"/>
                        <a:t>Patenkinamas lygis</a:t>
                      </a:r>
                      <a:endParaRPr lang="lt-LT" sz="2000" dirty="0"/>
                    </a:p>
                  </a:txBody>
                  <a:tcPr>
                    <a:solidFill>
                      <a:schemeClr val="accent6">
                        <a:lumMod val="20000"/>
                        <a:lumOff val="80000"/>
                      </a:schemeClr>
                    </a:solidFill>
                  </a:tcPr>
                </a:tc>
                <a:tc>
                  <a:txBody>
                    <a:bodyPr/>
                    <a:lstStyle/>
                    <a:p>
                      <a:pPr algn="ctr"/>
                      <a:r>
                        <a:rPr lang="lt-LT" sz="2000" dirty="0" smtClean="0"/>
                        <a:t>Pagrindinis lygis</a:t>
                      </a:r>
                      <a:endParaRPr lang="lt-LT" sz="2000" dirty="0"/>
                    </a:p>
                  </a:txBody>
                  <a:tcPr>
                    <a:solidFill>
                      <a:schemeClr val="accent1">
                        <a:lumMod val="20000"/>
                        <a:lumOff val="80000"/>
                      </a:schemeClr>
                    </a:solidFill>
                  </a:tcPr>
                </a:tc>
                <a:tc>
                  <a:txBody>
                    <a:bodyPr/>
                    <a:lstStyle/>
                    <a:p>
                      <a:pPr algn="ctr"/>
                      <a:r>
                        <a:rPr lang="lt-LT" sz="2000" dirty="0" smtClean="0"/>
                        <a:t>Aukštesnysis lygis</a:t>
                      </a:r>
                      <a:endParaRPr lang="lt-LT" sz="2000" dirty="0"/>
                    </a:p>
                  </a:txBody>
                  <a:tcPr>
                    <a:solidFill>
                      <a:srgbClr val="CCFFCC"/>
                    </a:solidFill>
                  </a:tcPr>
                </a:tc>
              </a:tr>
              <a:tr h="1775209">
                <a:tc>
                  <a:txBody>
                    <a:bodyPr/>
                    <a:lstStyle/>
                    <a:p>
                      <a:r>
                        <a:rPr lang="en-GB" sz="2000" kern="1200" dirty="0" err="1" smtClean="0">
                          <a:solidFill>
                            <a:schemeClr val="dk1"/>
                          </a:solidFill>
                          <a:effectLst/>
                          <a:latin typeface="+mn-lt"/>
                          <a:ea typeface="+mn-ea"/>
                          <a:cs typeface="+mn-cs"/>
                        </a:rPr>
                        <a:t>Tekstas</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nepakankamai</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organizuotas</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struktūrinių</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dalių</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proporcijos</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netinkamos</a:t>
                      </a:r>
                      <a:r>
                        <a:rPr lang="en-GB" sz="2000" kern="1200" dirty="0" smtClean="0">
                          <a:solidFill>
                            <a:schemeClr val="dk1"/>
                          </a:solidFill>
                          <a:effectLst/>
                          <a:latin typeface="+mn-lt"/>
                          <a:ea typeface="+mn-ea"/>
                          <a:cs typeface="+mn-cs"/>
                        </a:rPr>
                        <a:t>.</a:t>
                      </a:r>
                      <a:endParaRPr lang="lt-LT" sz="2000" kern="1200" dirty="0" smtClean="0">
                        <a:solidFill>
                          <a:schemeClr val="dk1"/>
                        </a:solidFill>
                        <a:effectLst/>
                        <a:latin typeface="+mn-lt"/>
                        <a:ea typeface="+mn-ea"/>
                        <a:cs typeface="+mn-cs"/>
                      </a:endParaRPr>
                    </a:p>
                    <a:p>
                      <a:r>
                        <a:rPr lang="lt-LT" sz="2000" kern="1200" dirty="0" smtClean="0">
                          <a:solidFill>
                            <a:schemeClr val="dk1"/>
                          </a:solidFill>
                          <a:effectLst/>
                          <a:latin typeface="+mn-lt"/>
                          <a:ea typeface="+mn-ea"/>
                          <a:cs typeface="+mn-cs"/>
                        </a:rPr>
                        <a:t>Skaidymas pastraipomis </a:t>
                      </a:r>
                      <a:r>
                        <a:rPr lang="en-GB" sz="2000" kern="1200" dirty="0" err="1" smtClean="0">
                          <a:solidFill>
                            <a:schemeClr val="dk1"/>
                          </a:solidFill>
                          <a:effectLst/>
                          <a:latin typeface="+mn-lt"/>
                          <a:ea typeface="+mn-ea"/>
                          <a:cs typeface="+mn-cs"/>
                        </a:rPr>
                        <a:t>nepagrįstas</a:t>
                      </a:r>
                      <a:r>
                        <a:rPr lang="en-GB" sz="2000" kern="1200" dirty="0" smtClean="0">
                          <a:solidFill>
                            <a:schemeClr val="dk1"/>
                          </a:solidFill>
                          <a:effectLst/>
                          <a:latin typeface="+mn-lt"/>
                          <a:ea typeface="+mn-ea"/>
                          <a:cs typeface="+mn-cs"/>
                        </a:rPr>
                        <a:t> / </a:t>
                      </a:r>
                      <a:r>
                        <a:rPr lang="en-GB" sz="2000" kern="1200" dirty="0" err="1" smtClean="0">
                          <a:solidFill>
                            <a:schemeClr val="dk1"/>
                          </a:solidFill>
                          <a:effectLst/>
                          <a:latin typeface="+mn-lt"/>
                          <a:ea typeface="+mn-ea"/>
                          <a:cs typeface="+mn-cs"/>
                        </a:rPr>
                        <a:t>yra</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keletas</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nemotyvuotų</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minties</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šuolių</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ir</a:t>
                      </a:r>
                      <a:r>
                        <a:rPr lang="en-GB" sz="2000" kern="1200" dirty="0" smtClean="0">
                          <a:solidFill>
                            <a:schemeClr val="dk1"/>
                          </a:solidFill>
                          <a:effectLst/>
                          <a:latin typeface="+mn-lt"/>
                          <a:ea typeface="+mn-ea"/>
                          <a:cs typeface="+mn-cs"/>
                        </a:rPr>
                        <a:t> / </a:t>
                      </a:r>
                      <a:r>
                        <a:rPr lang="en-GB" sz="2000" kern="1200" dirty="0" err="1" smtClean="0">
                          <a:solidFill>
                            <a:schemeClr val="dk1"/>
                          </a:solidFill>
                          <a:effectLst/>
                          <a:latin typeface="+mn-lt"/>
                          <a:ea typeface="+mn-ea"/>
                          <a:cs typeface="+mn-cs"/>
                        </a:rPr>
                        <a:t>ar</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nereikalingų</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pasikartojimų</a:t>
                      </a:r>
                      <a:r>
                        <a:rPr lang="en-GB" sz="2000" kern="1200" dirty="0" smtClean="0">
                          <a:solidFill>
                            <a:schemeClr val="dk1"/>
                          </a:solidFill>
                          <a:effectLst/>
                          <a:latin typeface="+mn-lt"/>
                          <a:ea typeface="+mn-ea"/>
                          <a:cs typeface="+mn-cs"/>
                        </a:rPr>
                        <a:t>. </a:t>
                      </a:r>
                      <a:endParaRPr lang="lt-LT" sz="1800" dirty="0">
                        <a:effectLst/>
                        <a:latin typeface="Calibri"/>
                        <a:ea typeface="Calibri"/>
                        <a:cs typeface="Times New Roman"/>
                      </a:endParaRPr>
                    </a:p>
                  </a:txBody>
                  <a:tcPr marL="68580" marR="68580" marT="0" marB="0">
                    <a:solidFill>
                      <a:schemeClr val="accent6">
                        <a:lumMod val="20000"/>
                        <a:lumOff val="80000"/>
                      </a:schemeClr>
                    </a:solidFill>
                  </a:tcPr>
                </a:tc>
                <a:tc>
                  <a:txBody>
                    <a:bodyPr/>
                    <a:lstStyle/>
                    <a:p>
                      <a:r>
                        <a:rPr lang="lt-LT" sz="2000" kern="1200" dirty="0" smtClean="0">
                          <a:solidFill>
                            <a:schemeClr val="dk1"/>
                          </a:solidFill>
                          <a:effectLst/>
                          <a:latin typeface="+mn-lt"/>
                          <a:ea typeface="+mn-ea"/>
                          <a:cs typeface="+mn-cs"/>
                        </a:rPr>
                        <a:t>Tekstas formaliai organizuotas, </a:t>
                      </a:r>
                      <a:r>
                        <a:rPr lang="en-GB" sz="2000" kern="1200" dirty="0" err="1" smtClean="0">
                          <a:solidFill>
                            <a:schemeClr val="dk1"/>
                          </a:solidFill>
                          <a:effectLst/>
                          <a:latin typeface="+mn-lt"/>
                          <a:ea typeface="+mn-ea"/>
                          <a:cs typeface="+mn-cs"/>
                        </a:rPr>
                        <a:t>struktūrinių</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dalių</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proporcijos</a:t>
                      </a:r>
                      <a:r>
                        <a:rPr lang="en-GB" sz="2000" kern="1200" dirty="0" smtClean="0">
                          <a:solidFill>
                            <a:schemeClr val="dk1"/>
                          </a:solidFill>
                          <a:effectLst/>
                          <a:latin typeface="+mn-lt"/>
                          <a:ea typeface="+mn-ea"/>
                          <a:cs typeface="+mn-cs"/>
                        </a:rPr>
                        <a:t> ne </a:t>
                      </a:r>
                      <a:r>
                        <a:rPr lang="en-GB" sz="2000" kern="1200" dirty="0" err="1" smtClean="0">
                          <a:solidFill>
                            <a:schemeClr val="dk1"/>
                          </a:solidFill>
                          <a:effectLst/>
                          <a:latin typeface="+mn-lt"/>
                          <a:ea typeface="+mn-ea"/>
                          <a:cs typeface="+mn-cs"/>
                        </a:rPr>
                        <a:t>visai</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tinkamos</a:t>
                      </a:r>
                      <a:r>
                        <a:rPr lang="en-GB" sz="2000" kern="1200" dirty="0" smtClean="0">
                          <a:solidFill>
                            <a:schemeClr val="dk1"/>
                          </a:solidFill>
                          <a:effectLst/>
                          <a:latin typeface="+mn-lt"/>
                          <a:ea typeface="+mn-ea"/>
                          <a:cs typeface="+mn-cs"/>
                        </a:rPr>
                        <a:t>.</a:t>
                      </a:r>
                      <a:endParaRPr lang="lt-LT" sz="2000" kern="1200" dirty="0" smtClean="0">
                        <a:solidFill>
                          <a:schemeClr val="dk1"/>
                        </a:solidFill>
                        <a:effectLst/>
                        <a:latin typeface="+mn-lt"/>
                        <a:ea typeface="+mn-ea"/>
                        <a:cs typeface="+mn-cs"/>
                      </a:endParaRPr>
                    </a:p>
                    <a:p>
                      <a:r>
                        <a:rPr lang="en-GB" sz="2000" kern="1200" dirty="0" err="1" smtClean="0">
                          <a:solidFill>
                            <a:schemeClr val="dk1"/>
                          </a:solidFill>
                          <a:effectLst/>
                          <a:latin typeface="+mn-lt"/>
                          <a:ea typeface="+mn-ea"/>
                          <a:cs typeface="+mn-cs"/>
                        </a:rPr>
                        <a:t>Skaidymas</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pastraipomis</a:t>
                      </a:r>
                      <a:r>
                        <a:rPr lang="en-GB" sz="2000" kern="1200" dirty="0" smtClean="0">
                          <a:solidFill>
                            <a:schemeClr val="dk1"/>
                          </a:solidFill>
                          <a:effectLst/>
                          <a:latin typeface="+mn-lt"/>
                          <a:ea typeface="+mn-ea"/>
                          <a:cs typeface="+mn-cs"/>
                        </a:rPr>
                        <a:t> ne visada </a:t>
                      </a:r>
                      <a:r>
                        <a:rPr lang="en-GB" sz="2000" kern="1200" dirty="0" err="1" smtClean="0">
                          <a:solidFill>
                            <a:schemeClr val="dk1"/>
                          </a:solidFill>
                          <a:effectLst/>
                          <a:latin typeface="+mn-lt"/>
                          <a:ea typeface="+mn-ea"/>
                          <a:cs typeface="+mn-cs"/>
                        </a:rPr>
                        <a:t>pagrįstas</a:t>
                      </a:r>
                      <a:r>
                        <a:rPr lang="en-GB" sz="2000" kern="1200" dirty="0" smtClean="0">
                          <a:solidFill>
                            <a:schemeClr val="dk1"/>
                          </a:solidFill>
                          <a:effectLst/>
                          <a:latin typeface="+mn-lt"/>
                          <a:ea typeface="+mn-ea"/>
                          <a:cs typeface="+mn-cs"/>
                        </a:rPr>
                        <a:t> / </a:t>
                      </a:r>
                      <a:r>
                        <a:rPr lang="en-GB" sz="2000" kern="1200" dirty="0" err="1" smtClean="0">
                          <a:solidFill>
                            <a:schemeClr val="dk1"/>
                          </a:solidFill>
                          <a:effectLst/>
                          <a:latin typeface="+mn-lt"/>
                          <a:ea typeface="+mn-ea"/>
                          <a:cs typeface="+mn-cs"/>
                        </a:rPr>
                        <a:t>yra</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vienas</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kitas</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nemotyvuotas</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minties</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šuolis</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ir</a:t>
                      </a:r>
                      <a:r>
                        <a:rPr lang="en-GB" sz="2000" kern="1200" dirty="0" smtClean="0">
                          <a:solidFill>
                            <a:schemeClr val="dk1"/>
                          </a:solidFill>
                          <a:effectLst/>
                          <a:latin typeface="+mn-lt"/>
                          <a:ea typeface="+mn-ea"/>
                          <a:cs typeface="+mn-cs"/>
                        </a:rPr>
                        <a:t> / </a:t>
                      </a:r>
                      <a:r>
                        <a:rPr lang="en-GB" sz="2000" kern="1200" dirty="0" err="1" smtClean="0">
                          <a:solidFill>
                            <a:schemeClr val="dk1"/>
                          </a:solidFill>
                          <a:effectLst/>
                          <a:latin typeface="+mn-lt"/>
                          <a:ea typeface="+mn-ea"/>
                          <a:cs typeface="+mn-cs"/>
                        </a:rPr>
                        <a:t>ar</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nereikalingas</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pasikartojimas</a:t>
                      </a:r>
                      <a:r>
                        <a:rPr lang="en-GB" sz="2000" kern="1200" dirty="0" smtClean="0">
                          <a:solidFill>
                            <a:schemeClr val="dk1"/>
                          </a:solidFill>
                          <a:effectLst/>
                          <a:latin typeface="+mn-lt"/>
                          <a:ea typeface="+mn-ea"/>
                          <a:cs typeface="+mn-cs"/>
                        </a:rPr>
                        <a:t>. </a:t>
                      </a:r>
                      <a:endParaRPr lang="lt-LT" sz="2400" kern="1200" dirty="0">
                        <a:solidFill>
                          <a:schemeClr val="dk1"/>
                        </a:solidFill>
                        <a:effectLst/>
                        <a:latin typeface="+mn-lt"/>
                        <a:ea typeface="+mn-ea"/>
                        <a:cs typeface="+mn-cs"/>
                      </a:endParaRPr>
                    </a:p>
                  </a:txBody>
                  <a:tcPr marL="68580" marR="68580" marT="0" marB="0">
                    <a:solidFill>
                      <a:schemeClr val="accent1">
                        <a:lumMod val="20000"/>
                        <a:lumOff val="80000"/>
                      </a:schemeClr>
                    </a:solidFill>
                  </a:tcPr>
                </a:tc>
                <a:tc>
                  <a:txBody>
                    <a:bodyPr/>
                    <a:lstStyle/>
                    <a:p>
                      <a:r>
                        <a:rPr lang="lt-LT" sz="2000" kern="1200" dirty="0" smtClean="0">
                          <a:solidFill>
                            <a:schemeClr val="dk1"/>
                          </a:solidFill>
                          <a:effectLst/>
                          <a:latin typeface="+mn-lt"/>
                          <a:ea typeface="+mn-ea"/>
                          <a:cs typeface="+mn-cs"/>
                        </a:rPr>
                        <a:t>Tekstas subtiliai organizuotas, </a:t>
                      </a:r>
                      <a:r>
                        <a:rPr lang="en-GB" sz="2000" kern="1200" dirty="0" err="1" smtClean="0">
                          <a:solidFill>
                            <a:schemeClr val="dk1"/>
                          </a:solidFill>
                          <a:effectLst/>
                          <a:latin typeface="+mn-lt"/>
                          <a:ea typeface="+mn-ea"/>
                          <a:cs typeface="+mn-cs"/>
                        </a:rPr>
                        <a:t>struktūrinių</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dalių</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proporcijos</a:t>
                      </a:r>
                      <a:r>
                        <a:rPr lang="en-GB" sz="2000" kern="1200" dirty="0" smtClean="0">
                          <a:solidFill>
                            <a:schemeClr val="dk1"/>
                          </a:solidFill>
                          <a:effectLst/>
                          <a:latin typeface="+mn-lt"/>
                          <a:ea typeface="+mn-ea"/>
                          <a:cs typeface="+mn-cs"/>
                        </a:rPr>
                        <a:t> </a:t>
                      </a:r>
                      <a:r>
                        <a:rPr lang="en-GB" sz="2000" kern="1200" dirty="0" err="1" smtClean="0">
                          <a:solidFill>
                            <a:schemeClr val="dk1"/>
                          </a:solidFill>
                          <a:effectLst/>
                          <a:latin typeface="+mn-lt"/>
                          <a:ea typeface="+mn-ea"/>
                          <a:cs typeface="+mn-cs"/>
                        </a:rPr>
                        <a:t>tinkamos</a:t>
                      </a:r>
                      <a:r>
                        <a:rPr lang="en-GB" sz="2000" kern="1200" dirty="0" smtClean="0">
                          <a:solidFill>
                            <a:schemeClr val="dk1"/>
                          </a:solidFill>
                          <a:effectLst/>
                          <a:latin typeface="+mn-lt"/>
                          <a:ea typeface="+mn-ea"/>
                          <a:cs typeface="+mn-cs"/>
                        </a:rPr>
                        <a:t>.</a:t>
                      </a:r>
                      <a:endParaRPr lang="lt-LT" sz="2000" kern="1200" dirty="0" smtClean="0">
                        <a:solidFill>
                          <a:schemeClr val="dk1"/>
                        </a:solidFill>
                        <a:effectLst/>
                        <a:latin typeface="+mn-lt"/>
                        <a:ea typeface="+mn-ea"/>
                        <a:cs typeface="+mn-cs"/>
                      </a:endParaRPr>
                    </a:p>
                    <a:p>
                      <a:r>
                        <a:rPr lang="lt-LT" sz="2000" kern="1200" dirty="0" smtClean="0">
                          <a:solidFill>
                            <a:schemeClr val="dk1"/>
                          </a:solidFill>
                          <a:effectLst/>
                          <a:latin typeface="+mn-lt"/>
                          <a:ea typeface="+mn-ea"/>
                          <a:cs typeface="+mn-cs"/>
                        </a:rPr>
                        <a:t>Skaidymas pastraipomis pagrįstas; nėra nemotyvuotų minties šuolių, nereikalingų pasikartojimų. </a:t>
                      </a:r>
                    </a:p>
                    <a:p>
                      <a:endParaRPr lang="lt-LT" sz="1800" dirty="0">
                        <a:effectLst/>
                        <a:latin typeface="Calibri"/>
                        <a:ea typeface="Calibri"/>
                        <a:cs typeface="Times New Roman"/>
                      </a:endParaRPr>
                    </a:p>
                  </a:txBody>
                  <a:tcPr marL="68580" marR="68580" marT="0" marB="0">
                    <a:solidFill>
                      <a:srgbClr val="CCFFCC"/>
                    </a:solidFill>
                  </a:tcPr>
                </a:tc>
              </a:tr>
            </a:tbl>
          </a:graphicData>
        </a:graphic>
      </p:graphicFrame>
      <p:pic>
        <p:nvPicPr>
          <p:cNvPr id="6" name="Picture 4" descr="C:\Users\Anatolijus\Desktop\UPC_10-11\PPT\upc_violet.png"/>
          <p:cNvPicPr>
            <a:picLocks noChangeAspect="1" noChangeArrowheads="1"/>
          </p:cNvPicPr>
          <p:nvPr/>
        </p:nvPicPr>
        <p:blipFill>
          <a:blip r:embed="rId3" cstate="print"/>
          <a:srcRect r="49176"/>
          <a:stretch>
            <a:fillRect/>
          </a:stretch>
        </p:blipFill>
        <p:spPr bwMode="auto">
          <a:xfrm>
            <a:off x="7440613" y="5976938"/>
            <a:ext cx="876300" cy="836612"/>
          </a:xfrm>
          <a:prstGeom prst="rect">
            <a:avLst/>
          </a:prstGeom>
          <a:noFill/>
          <a:ln w="9525">
            <a:noFill/>
            <a:miter lim="800000"/>
            <a:headEnd/>
            <a:tailEnd/>
          </a:ln>
        </p:spPr>
      </p:pic>
      <p:pic>
        <p:nvPicPr>
          <p:cNvPr id="7" name="Picture 23"/>
          <p:cNvPicPr>
            <a:picLocks noChangeAspect="1" noChangeArrowheads="1"/>
          </p:cNvPicPr>
          <p:nvPr/>
        </p:nvPicPr>
        <p:blipFill>
          <a:blip r:embed="rId4" cstate="print"/>
          <a:srcRect/>
          <a:stretch>
            <a:fillRect/>
          </a:stretch>
        </p:blipFill>
        <p:spPr bwMode="auto">
          <a:xfrm>
            <a:off x="8316913" y="5876925"/>
            <a:ext cx="827087" cy="981075"/>
          </a:xfrm>
          <a:prstGeom prst="rect">
            <a:avLst/>
          </a:prstGeom>
          <a:noFill/>
          <a:ln w="9525">
            <a:noFill/>
            <a:miter lim="800000"/>
            <a:headEnd/>
            <a:tailEnd/>
          </a:ln>
        </p:spPr>
      </p:pic>
    </p:spTree>
    <p:extLst>
      <p:ext uri="{BB962C8B-B14F-4D97-AF65-F5344CB8AC3E}">
        <p14:creationId xmlns:p14="http://schemas.microsoft.com/office/powerpoint/2010/main" xmlns="" val="466922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Antraštė 1"/>
          <p:cNvSpPr>
            <a:spLocks noGrp="1"/>
          </p:cNvSpPr>
          <p:nvPr>
            <p:ph type="title"/>
          </p:nvPr>
        </p:nvSpPr>
        <p:spPr>
          <a:xfrm>
            <a:off x="468313" y="407989"/>
            <a:ext cx="8135937" cy="860772"/>
          </a:xfrm>
        </p:spPr>
        <p:txBody>
          <a:bodyPr/>
          <a:lstStyle/>
          <a:p>
            <a:pPr eaLnBrk="1" hangingPunct="1"/>
            <a:r>
              <a:rPr lang="lt-LT" sz="4000" dirty="0" smtClean="0"/>
              <a:t>Dokumentai</a:t>
            </a:r>
          </a:p>
        </p:txBody>
      </p:sp>
      <p:sp>
        <p:nvSpPr>
          <p:cNvPr id="18434" name="Turinio vietos rezervavimo ženklas 2"/>
          <p:cNvSpPr>
            <a:spLocks noGrp="1"/>
          </p:cNvSpPr>
          <p:nvPr>
            <p:ph idx="1"/>
          </p:nvPr>
        </p:nvSpPr>
        <p:spPr>
          <a:xfrm>
            <a:off x="395288" y="1268413"/>
            <a:ext cx="8229600" cy="4525962"/>
          </a:xfrm>
        </p:spPr>
        <p:txBody>
          <a:bodyPr/>
          <a:lstStyle/>
          <a:p>
            <a:pPr eaLnBrk="1" hangingPunct="1"/>
            <a:r>
              <a:rPr lang="lt-LT" dirty="0" smtClean="0"/>
              <a:t>Valstybinių brandos egzaminų programos</a:t>
            </a:r>
            <a:endParaRPr lang="en-US" dirty="0" smtClean="0"/>
          </a:p>
          <a:p>
            <a:pPr algn="r" eaLnBrk="1" hangingPunct="1">
              <a:buFont typeface="Arial" charset="0"/>
              <a:buNone/>
            </a:pPr>
            <a:r>
              <a:rPr lang="lt-LT" dirty="0" smtClean="0">
                <a:hlinkClick r:id="rId2"/>
              </a:rPr>
              <a:t>http://www.nec.lt/7/</a:t>
            </a:r>
            <a:endParaRPr lang="lt-LT" dirty="0" smtClean="0"/>
          </a:p>
          <a:p>
            <a:pPr eaLnBrk="1" hangingPunct="1"/>
            <a:r>
              <a:rPr lang="lt-LT" dirty="0" smtClean="0"/>
              <a:t>Valstybinių brandos egzaminų kriterinio vertinimo nuostatai</a:t>
            </a:r>
            <a:endParaRPr lang="en-US" dirty="0" smtClean="0"/>
          </a:p>
          <a:p>
            <a:pPr algn="r" eaLnBrk="1" hangingPunct="1">
              <a:buFont typeface="Arial" charset="0"/>
              <a:buNone/>
            </a:pPr>
            <a:r>
              <a:rPr lang="lt-LT" dirty="0" smtClean="0">
                <a:hlinkClick r:id="rId3"/>
              </a:rPr>
              <a:t>http://www.nec.lt/106/</a:t>
            </a:r>
            <a:endParaRPr lang="lt-LT" dirty="0" smtClean="0"/>
          </a:p>
          <a:p>
            <a:pPr eaLnBrk="1" hangingPunct="1"/>
            <a:r>
              <a:rPr lang="lt-LT" dirty="0" smtClean="0"/>
              <a:t>2013 metų brandos egzaminų organizavimo ir vykdymo tvarkos aprašas</a:t>
            </a:r>
            <a:endParaRPr lang="en-US" dirty="0" smtClean="0"/>
          </a:p>
          <a:p>
            <a:pPr algn="r" eaLnBrk="1" hangingPunct="1">
              <a:buFont typeface="Arial" charset="0"/>
              <a:buNone/>
            </a:pPr>
            <a:r>
              <a:rPr lang="lt-LT" dirty="0" smtClean="0">
                <a:hlinkClick r:id="rId4"/>
              </a:rPr>
              <a:t>http://www.nec.lt/2/</a:t>
            </a:r>
            <a:endParaRPr lang="lt-LT" dirty="0" smtClean="0"/>
          </a:p>
          <a:p>
            <a:pPr eaLnBrk="1" hangingPunct="1">
              <a:buFont typeface="Arial" charset="0"/>
              <a:buNone/>
            </a:pPr>
            <a:endParaRPr lang="lt-LT" dirty="0" smtClean="0"/>
          </a:p>
        </p:txBody>
      </p:sp>
      <p:pic>
        <p:nvPicPr>
          <p:cNvPr id="18435" name="Picture 23"/>
          <p:cNvPicPr>
            <a:picLocks noChangeAspect="1" noChangeArrowheads="1"/>
          </p:cNvPicPr>
          <p:nvPr/>
        </p:nvPicPr>
        <p:blipFill>
          <a:blip r:embed="rId5" cstate="print"/>
          <a:srcRect/>
          <a:stretch>
            <a:fillRect/>
          </a:stretch>
        </p:blipFill>
        <p:spPr bwMode="auto">
          <a:xfrm>
            <a:off x="8243888" y="5876925"/>
            <a:ext cx="827087" cy="981075"/>
          </a:xfrm>
          <a:prstGeom prst="rect">
            <a:avLst/>
          </a:prstGeom>
          <a:noFill/>
          <a:ln w="9525">
            <a:noFill/>
            <a:miter lim="800000"/>
            <a:headEnd/>
            <a:tailEnd/>
          </a:ln>
        </p:spPr>
      </p:pic>
      <p:pic>
        <p:nvPicPr>
          <p:cNvPr id="18436" name="Picture 2"/>
          <p:cNvPicPr>
            <a:picLocks noChangeAspect="1" noChangeArrowheads="1"/>
          </p:cNvPicPr>
          <p:nvPr/>
        </p:nvPicPr>
        <p:blipFill>
          <a:blip r:embed="rId6" cstate="print"/>
          <a:srcRect/>
          <a:stretch>
            <a:fillRect/>
          </a:stretch>
        </p:blipFill>
        <p:spPr bwMode="auto">
          <a:xfrm>
            <a:off x="7359650" y="5959475"/>
            <a:ext cx="877888" cy="835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p:txBody>
          <a:bodyPr/>
          <a:lstStyle/>
          <a:p>
            <a:pPr eaLnBrk="1" hangingPunct="1"/>
            <a:r>
              <a:rPr lang="lt-LT" sz="4000" dirty="0" smtClean="0">
                <a:latin typeface="Arial" charset="0"/>
                <a:ea typeface="ＭＳ Ｐゴシック"/>
                <a:cs typeface="ＭＳ Ｐゴシック"/>
              </a:rPr>
              <a:t>Esminės 2013 metų naujovės </a:t>
            </a:r>
            <a:r>
              <a:rPr lang="lt-LT" sz="3600" dirty="0" smtClean="0">
                <a:latin typeface="Arial" charset="0"/>
                <a:ea typeface="ＭＳ Ｐゴシック"/>
                <a:cs typeface="ＭＳ Ｐゴシック"/>
              </a:rPr>
              <a:t>[1] </a:t>
            </a:r>
          </a:p>
        </p:txBody>
      </p:sp>
      <p:sp>
        <p:nvSpPr>
          <p:cNvPr id="6147" name="Rectangle 3"/>
          <p:cNvSpPr>
            <a:spLocks noGrp="1"/>
          </p:cNvSpPr>
          <p:nvPr>
            <p:ph type="body" idx="1"/>
          </p:nvPr>
        </p:nvSpPr>
        <p:spPr/>
        <p:txBody>
          <a:bodyPr>
            <a:normAutofit/>
          </a:bodyPr>
          <a:lstStyle/>
          <a:p>
            <a:pPr eaLnBrk="1" hangingPunct="1">
              <a:lnSpc>
                <a:spcPct val="150000"/>
              </a:lnSpc>
            </a:pPr>
            <a:r>
              <a:rPr lang="lt-LT" sz="2800" b="1" dirty="0" smtClean="0">
                <a:latin typeface="Arial" charset="0"/>
                <a:ea typeface="ＭＳ Ｐゴシック"/>
                <a:cs typeface="ＭＳ Ｐゴシック"/>
              </a:rPr>
              <a:t>Brandos egzaminai vykdomi pagal atnaujintas brandos egzaminų programas</a:t>
            </a:r>
          </a:p>
          <a:p>
            <a:pPr eaLnBrk="1" hangingPunct="1">
              <a:lnSpc>
                <a:spcPct val="150000"/>
              </a:lnSpc>
            </a:pPr>
            <a:endParaRPr lang="lt-LT" sz="1600" b="1" dirty="0" smtClean="0">
              <a:latin typeface="Arial" charset="0"/>
              <a:ea typeface="ＭＳ Ｐゴシック"/>
              <a:cs typeface="ＭＳ Ｐゴシック"/>
            </a:endParaRPr>
          </a:p>
          <a:p>
            <a:pPr eaLnBrk="1" hangingPunct="1">
              <a:lnSpc>
                <a:spcPct val="150000"/>
              </a:lnSpc>
            </a:pPr>
            <a:r>
              <a:rPr lang="lt-LT" sz="2800" b="1" dirty="0" smtClean="0">
                <a:latin typeface="Arial" charset="0"/>
                <a:ea typeface="ＭＳ Ｐゴシック"/>
                <a:cs typeface="ＭＳ Ｐゴシック"/>
              </a:rPr>
              <a:t>Nuo 2013 metų valstybinių brandos egzaminų (VBE) vertinimas bus kriterinis</a:t>
            </a:r>
            <a:endParaRPr lang="lt-LT" sz="2800" i="1" dirty="0" smtClean="0">
              <a:latin typeface="Arial" charset="0"/>
              <a:ea typeface="ＭＳ Ｐゴシック"/>
              <a:cs typeface="ＭＳ Ｐゴシック"/>
            </a:endParaRPr>
          </a:p>
          <a:p>
            <a:pPr eaLnBrk="1" hangingPunct="1">
              <a:lnSpc>
                <a:spcPct val="150000"/>
              </a:lnSpc>
            </a:pPr>
            <a:endParaRPr lang="lt-LT" sz="2800" dirty="0" smtClean="0">
              <a:latin typeface="Arial" charset="0"/>
              <a:ea typeface="ＭＳ Ｐゴシック"/>
              <a:cs typeface="ＭＳ Ｐゴシック"/>
            </a:endParaRPr>
          </a:p>
          <a:p>
            <a:pPr eaLnBrk="1" hangingPunct="1">
              <a:lnSpc>
                <a:spcPct val="150000"/>
              </a:lnSpc>
            </a:pPr>
            <a:endParaRPr lang="lt-LT" sz="2800" dirty="0" smtClean="0">
              <a:latin typeface="Arial" charset="0"/>
              <a:ea typeface="ＭＳ Ｐゴシック"/>
              <a:cs typeface="ＭＳ Ｐゴシック"/>
            </a:endParaRPr>
          </a:p>
        </p:txBody>
      </p:sp>
      <p:pic>
        <p:nvPicPr>
          <p:cNvPr id="19459" name="Picture 23"/>
          <p:cNvPicPr>
            <a:picLocks noChangeAspect="1" noChangeArrowheads="1"/>
          </p:cNvPicPr>
          <p:nvPr/>
        </p:nvPicPr>
        <p:blipFill>
          <a:blip r:embed="rId2" cstate="print"/>
          <a:srcRect/>
          <a:stretch>
            <a:fillRect/>
          </a:stretch>
        </p:blipFill>
        <p:spPr bwMode="auto">
          <a:xfrm>
            <a:off x="8316913" y="5876925"/>
            <a:ext cx="827087" cy="981075"/>
          </a:xfrm>
          <a:prstGeom prst="rect">
            <a:avLst/>
          </a:prstGeom>
          <a:noFill/>
          <a:ln w="9525">
            <a:noFill/>
            <a:miter lim="800000"/>
            <a:headEnd/>
            <a:tailEnd/>
          </a:ln>
        </p:spPr>
      </p:pic>
      <p:pic>
        <p:nvPicPr>
          <p:cNvPr id="19460" name="Picture 4" descr="C:\Users\Anatolijus\Desktop\UPC_10-11\PPT\upc_violet.png"/>
          <p:cNvPicPr>
            <a:picLocks noChangeAspect="1" noChangeArrowheads="1"/>
          </p:cNvPicPr>
          <p:nvPr/>
        </p:nvPicPr>
        <p:blipFill>
          <a:blip r:embed="rId3" cstate="print"/>
          <a:srcRect r="49176"/>
          <a:stretch>
            <a:fillRect/>
          </a:stretch>
        </p:blipFill>
        <p:spPr bwMode="auto">
          <a:xfrm>
            <a:off x="7440613" y="5976938"/>
            <a:ext cx="876300" cy="8366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 calcmode="lin" valueType="num">
                                      <p:cBhvr additive="base">
                                        <p:cTn id="13"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p:txBody>
          <a:bodyPr/>
          <a:lstStyle/>
          <a:p>
            <a:pPr eaLnBrk="1" hangingPunct="1"/>
            <a:r>
              <a:rPr lang="lt-LT" sz="4000" dirty="0" smtClean="0">
                <a:latin typeface="Arial" charset="0"/>
                <a:ea typeface="ＭＳ Ｐゴシック"/>
                <a:cs typeface="ＭＳ Ｐゴシック"/>
              </a:rPr>
              <a:t>Esminės 2013 metų </a:t>
            </a:r>
            <a:r>
              <a:rPr lang="lt-LT" sz="4000" dirty="0">
                <a:latin typeface="Arial" charset="0"/>
                <a:ea typeface="ＭＳ Ｐゴシック"/>
                <a:cs typeface="ＭＳ Ｐゴシック"/>
              </a:rPr>
              <a:t>naujovės </a:t>
            </a:r>
            <a:r>
              <a:rPr lang="lt-LT" sz="3600" dirty="0" smtClean="0">
                <a:latin typeface="Arial" charset="0"/>
                <a:ea typeface="ＭＳ Ｐゴシック"/>
                <a:cs typeface="ＭＳ Ｐゴシック"/>
              </a:rPr>
              <a:t>[2] </a:t>
            </a:r>
          </a:p>
        </p:txBody>
      </p:sp>
      <p:sp>
        <p:nvSpPr>
          <p:cNvPr id="6147" name="Rectangle 3"/>
          <p:cNvSpPr>
            <a:spLocks noGrp="1"/>
          </p:cNvSpPr>
          <p:nvPr>
            <p:ph type="body" idx="1"/>
          </p:nvPr>
        </p:nvSpPr>
        <p:spPr/>
        <p:txBody>
          <a:bodyPr>
            <a:noAutofit/>
          </a:bodyPr>
          <a:lstStyle/>
          <a:p>
            <a:pPr algn="just" eaLnBrk="1" hangingPunct="1"/>
            <a:r>
              <a:rPr lang="lt-LT" sz="2800" b="1" dirty="0" smtClean="0"/>
              <a:t>Kriterinis vertinimas </a:t>
            </a:r>
            <a:r>
              <a:rPr lang="lt-LT" sz="2800" dirty="0" smtClean="0"/>
              <a:t>suprantamas kaip kandidatų VBE metu gautų įvertinimų priskyrimas iš anksto nustatytiems VBE pasiekimų lygiams </a:t>
            </a:r>
          </a:p>
          <a:p>
            <a:pPr marL="0" indent="0" algn="just" eaLnBrk="1" hangingPunct="1">
              <a:buNone/>
            </a:pPr>
            <a:r>
              <a:rPr lang="lt-LT" sz="2800" dirty="0" smtClean="0"/>
              <a:t> </a:t>
            </a:r>
          </a:p>
          <a:p>
            <a:pPr algn="just" eaLnBrk="1" hangingPunct="1"/>
            <a:r>
              <a:rPr lang="lt-LT" sz="2800" b="1" dirty="0" smtClean="0"/>
              <a:t>Kriterinė riba </a:t>
            </a:r>
            <a:r>
              <a:rPr lang="lt-LT" sz="2800" dirty="0" smtClean="0"/>
              <a:t>suprantama kaip taškas kandidatų surinktų VBE užduoties taškų procentinių dalių skalėje, atskiriantis vieną nuo kito du gretimus kandidatų pasiekimų lygius</a:t>
            </a:r>
            <a:r>
              <a:rPr lang="en-US" sz="2800" dirty="0" smtClean="0"/>
              <a:t>. </a:t>
            </a:r>
            <a:r>
              <a:rPr lang="lt-LT" sz="2800" dirty="0" smtClean="0"/>
              <a:t>Kriterinės ribos</a:t>
            </a:r>
            <a:r>
              <a:rPr lang="lt-LT" sz="2800" b="1" dirty="0" smtClean="0"/>
              <a:t> </a:t>
            </a:r>
            <a:r>
              <a:rPr lang="lt-LT" sz="2800" dirty="0" smtClean="0"/>
              <a:t>atskiria </a:t>
            </a:r>
            <a:r>
              <a:rPr lang="lt-LT" sz="2800" b="1" dirty="0" smtClean="0">
                <a:solidFill>
                  <a:srgbClr val="7030A0"/>
                </a:solidFill>
              </a:rPr>
              <a:t>kokybiškai skirtingus </a:t>
            </a:r>
            <a:r>
              <a:rPr lang="lt-LT" sz="2800" dirty="0" smtClean="0"/>
              <a:t>kandidatų pasiekimų lygius </a:t>
            </a:r>
          </a:p>
          <a:p>
            <a:pPr algn="just" eaLnBrk="1" hangingPunct="1">
              <a:buFont typeface="Arial" charset="0"/>
              <a:buNone/>
            </a:pPr>
            <a:endParaRPr lang="lt-LT" sz="2800" i="1" dirty="0" smtClean="0">
              <a:latin typeface="Arial" charset="0"/>
              <a:ea typeface="ＭＳ Ｐゴシック"/>
              <a:cs typeface="ＭＳ Ｐゴシック"/>
            </a:endParaRPr>
          </a:p>
          <a:p>
            <a:pPr algn="just" eaLnBrk="1" hangingPunct="1"/>
            <a:endParaRPr lang="lt-LT" sz="2800" dirty="0" smtClean="0">
              <a:latin typeface="Arial" charset="0"/>
              <a:ea typeface="ＭＳ Ｐゴシック"/>
              <a:cs typeface="ＭＳ Ｐゴシック"/>
            </a:endParaRPr>
          </a:p>
          <a:p>
            <a:pPr algn="just" eaLnBrk="1" hangingPunct="1"/>
            <a:endParaRPr lang="lt-LT" sz="2800" dirty="0" smtClean="0">
              <a:latin typeface="Arial" charset="0"/>
              <a:ea typeface="ＭＳ Ｐゴシック"/>
              <a:cs typeface="ＭＳ Ｐゴシック"/>
            </a:endParaRPr>
          </a:p>
        </p:txBody>
      </p:sp>
      <p:pic>
        <p:nvPicPr>
          <p:cNvPr id="19459" name="Picture 23"/>
          <p:cNvPicPr>
            <a:picLocks noChangeAspect="1" noChangeArrowheads="1"/>
          </p:cNvPicPr>
          <p:nvPr/>
        </p:nvPicPr>
        <p:blipFill>
          <a:blip r:embed="rId3" cstate="print"/>
          <a:srcRect/>
          <a:stretch>
            <a:fillRect/>
          </a:stretch>
        </p:blipFill>
        <p:spPr bwMode="auto">
          <a:xfrm>
            <a:off x="8316913" y="5876925"/>
            <a:ext cx="827087" cy="981075"/>
          </a:xfrm>
          <a:prstGeom prst="rect">
            <a:avLst/>
          </a:prstGeom>
          <a:noFill/>
          <a:ln w="9525">
            <a:noFill/>
            <a:miter lim="800000"/>
            <a:headEnd/>
            <a:tailEnd/>
          </a:ln>
        </p:spPr>
      </p:pic>
      <p:pic>
        <p:nvPicPr>
          <p:cNvPr id="19460" name="Picture 4" descr="C:\Users\Anatolijus\Desktop\UPC_10-11\PPT\upc_violet.png"/>
          <p:cNvPicPr>
            <a:picLocks noChangeAspect="1" noChangeArrowheads="1"/>
          </p:cNvPicPr>
          <p:nvPr/>
        </p:nvPicPr>
        <p:blipFill>
          <a:blip r:embed="rId4" cstate="print"/>
          <a:srcRect r="49176"/>
          <a:stretch>
            <a:fillRect/>
          </a:stretch>
        </p:blipFill>
        <p:spPr bwMode="auto">
          <a:xfrm>
            <a:off x="7440613" y="5976938"/>
            <a:ext cx="876300" cy="836612"/>
          </a:xfrm>
          <a:prstGeom prst="rect">
            <a:avLst/>
          </a:prstGeom>
          <a:noFill/>
          <a:ln w="9525">
            <a:noFill/>
            <a:miter lim="800000"/>
            <a:headEnd/>
            <a:tailEnd/>
          </a:ln>
        </p:spPr>
      </p:pic>
    </p:spTree>
    <p:extLst>
      <p:ext uri="{BB962C8B-B14F-4D97-AF65-F5344CB8AC3E}">
        <p14:creationId xmlns:p14="http://schemas.microsoft.com/office/powerpoint/2010/main" xmlns="" val="1986537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457200" y="274638"/>
            <a:ext cx="8229600" cy="792162"/>
          </a:xfrm>
        </p:spPr>
        <p:txBody>
          <a:bodyPr/>
          <a:lstStyle/>
          <a:p>
            <a:pPr eaLnBrk="1" hangingPunct="1"/>
            <a:r>
              <a:rPr lang="lt-LT" sz="3600" dirty="0" smtClean="0"/>
              <a:t>VBE kriterinio vertinimo paskirtis</a:t>
            </a:r>
          </a:p>
        </p:txBody>
      </p:sp>
      <p:sp>
        <p:nvSpPr>
          <p:cNvPr id="20482" name="Content Placeholder 2"/>
          <p:cNvSpPr>
            <a:spLocks noGrp="1"/>
          </p:cNvSpPr>
          <p:nvPr>
            <p:ph idx="1"/>
          </p:nvPr>
        </p:nvSpPr>
        <p:spPr>
          <a:xfrm>
            <a:off x="392113" y="1219200"/>
            <a:ext cx="7924800" cy="5257800"/>
          </a:xfrm>
        </p:spPr>
        <p:txBody>
          <a:bodyPr/>
          <a:lstStyle/>
          <a:p>
            <a:pPr marL="0" indent="0" algn="just" eaLnBrk="1" hangingPunct="1">
              <a:buNone/>
            </a:pPr>
            <a:r>
              <a:rPr lang="lt-LT" dirty="0" smtClean="0"/>
              <a:t>Teikti aiškią ir </a:t>
            </a:r>
            <a:r>
              <a:rPr lang="lt-LT" b="1" dirty="0" smtClean="0"/>
              <a:t>patikimą informaciją apie </a:t>
            </a:r>
            <a:r>
              <a:rPr lang="lt-LT" dirty="0" smtClean="0"/>
              <a:t>mokymosi rezultatų </a:t>
            </a:r>
            <a:r>
              <a:rPr lang="lt-LT" b="1" dirty="0" smtClean="0"/>
              <a:t>kokybę</a:t>
            </a:r>
            <a:r>
              <a:rPr lang="lt-LT" dirty="0" smtClean="0"/>
              <a:t>:</a:t>
            </a:r>
          </a:p>
          <a:p>
            <a:pPr marL="514350" indent="-457200" algn="just" eaLnBrk="1" hangingPunct="1"/>
            <a:r>
              <a:rPr lang="lt-LT" sz="2800" b="1" dirty="0" smtClean="0"/>
              <a:t>informaciją apie stojančiuosius </a:t>
            </a:r>
            <a:r>
              <a:rPr lang="lt-LT" sz="2800" dirty="0" smtClean="0"/>
              <a:t>aukštosioms mokykloms ir kitoms švietimo institucijoms </a:t>
            </a:r>
          </a:p>
          <a:p>
            <a:pPr marL="514350" lvl="1" indent="0" algn="r" eaLnBrk="1" hangingPunct="1">
              <a:buNone/>
            </a:pPr>
            <a:r>
              <a:rPr lang="lt-LT" sz="2400" b="1" i="1" dirty="0" smtClean="0">
                <a:solidFill>
                  <a:srgbClr val="7030A0"/>
                </a:solidFill>
              </a:rPr>
              <a:t>Ar jie tikrai pasirengę studijoms ir kokioms?</a:t>
            </a:r>
          </a:p>
          <a:p>
            <a:pPr marL="514350" indent="-457200" algn="just" eaLnBrk="1" hangingPunct="1"/>
            <a:r>
              <a:rPr lang="lt-LT" sz="2800" b="1" dirty="0" smtClean="0"/>
              <a:t>grįžtamojo ryšio informaciją </a:t>
            </a:r>
            <a:r>
              <a:rPr lang="lt-LT" sz="2800" dirty="0" smtClean="0"/>
              <a:t>mokiniams, mokytojams ir mokykloms </a:t>
            </a:r>
          </a:p>
          <a:p>
            <a:pPr marL="114300" indent="0" algn="r" eaLnBrk="1" hangingPunct="1">
              <a:buNone/>
            </a:pPr>
            <a:r>
              <a:rPr lang="lt-LT" sz="2400" b="1" i="1" dirty="0" smtClean="0">
                <a:solidFill>
                  <a:srgbClr val="7030A0"/>
                </a:solidFill>
              </a:rPr>
              <a:t>Kokios kokybės yra mūsų mokinių pasiekimai?</a:t>
            </a:r>
          </a:p>
          <a:p>
            <a:pPr marL="514350" indent="-457200" algn="just" eaLnBrk="1" hangingPunct="1"/>
            <a:r>
              <a:rPr lang="lt-LT" sz="2800" b="1" dirty="0" smtClean="0"/>
              <a:t>informaciją</a:t>
            </a:r>
            <a:r>
              <a:rPr lang="lt-LT" sz="2800" dirty="0" smtClean="0"/>
              <a:t> nacionalinio lygmens švietimo būklės </a:t>
            </a:r>
            <a:r>
              <a:rPr lang="lt-LT" sz="2800" b="1" dirty="0" smtClean="0"/>
              <a:t>stebėsenai </a:t>
            </a:r>
            <a:endParaRPr lang="lt-LT" sz="1050" b="1" dirty="0"/>
          </a:p>
          <a:p>
            <a:pPr marL="1771650" lvl="4" indent="0" algn="just">
              <a:buNone/>
            </a:pPr>
            <a:r>
              <a:rPr lang="lt-LT" sz="2400" b="1" i="1" dirty="0" smtClean="0">
                <a:solidFill>
                  <a:srgbClr val="7030A0"/>
                </a:solidFill>
              </a:rPr>
              <a:t>Kaip keičiasi mūsų mokinių pasiekimai?</a:t>
            </a:r>
          </a:p>
        </p:txBody>
      </p:sp>
      <p:pic>
        <p:nvPicPr>
          <p:cNvPr id="20483" name="Picture 23"/>
          <p:cNvPicPr>
            <a:picLocks noChangeAspect="1" noChangeArrowheads="1"/>
          </p:cNvPicPr>
          <p:nvPr/>
        </p:nvPicPr>
        <p:blipFill>
          <a:blip r:embed="rId2" cstate="print"/>
          <a:srcRect/>
          <a:stretch>
            <a:fillRect/>
          </a:stretch>
        </p:blipFill>
        <p:spPr bwMode="auto">
          <a:xfrm>
            <a:off x="8316913" y="5876925"/>
            <a:ext cx="827087" cy="981075"/>
          </a:xfrm>
          <a:prstGeom prst="rect">
            <a:avLst/>
          </a:prstGeom>
          <a:noFill/>
          <a:ln w="9525">
            <a:noFill/>
            <a:miter lim="800000"/>
            <a:headEnd/>
            <a:tailEnd/>
          </a:ln>
        </p:spPr>
      </p:pic>
      <p:pic>
        <p:nvPicPr>
          <p:cNvPr id="20484" name="Picture 4" descr="C:\Users\Anatolijus\Desktop\UPC_10-11\PPT\upc_violet.png"/>
          <p:cNvPicPr>
            <a:picLocks noChangeAspect="1" noChangeArrowheads="1"/>
          </p:cNvPicPr>
          <p:nvPr/>
        </p:nvPicPr>
        <p:blipFill>
          <a:blip r:embed="rId3" cstate="print"/>
          <a:srcRect r="49176"/>
          <a:stretch>
            <a:fillRect/>
          </a:stretch>
        </p:blipFill>
        <p:spPr bwMode="auto">
          <a:xfrm>
            <a:off x="7440613" y="5976938"/>
            <a:ext cx="876300" cy="8366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 calcmode="lin" valueType="num">
                                      <p:cBhvr additive="base">
                                        <p:cTn id="7" dur="500" fill="hold"/>
                                        <p:tgtEl>
                                          <p:spTgt spid="2048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2">
                                            <p:txEl>
                                              <p:pRg st="1" end="1"/>
                                            </p:txEl>
                                          </p:spTgt>
                                        </p:tgtEl>
                                        <p:attrNameLst>
                                          <p:attrName>style.visibility</p:attrName>
                                        </p:attrNameLst>
                                      </p:cBhvr>
                                      <p:to>
                                        <p:strVal val="visible"/>
                                      </p:to>
                                    </p:set>
                                    <p:anim calcmode="lin" valueType="num">
                                      <p:cBhvr additive="base">
                                        <p:cTn id="13" dur="500" fill="hold"/>
                                        <p:tgtEl>
                                          <p:spTgt spid="2048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0482">
                                            <p:txEl>
                                              <p:pRg st="2" end="2"/>
                                            </p:txEl>
                                          </p:spTgt>
                                        </p:tgtEl>
                                        <p:attrNameLst>
                                          <p:attrName>style.visibility</p:attrName>
                                        </p:attrNameLst>
                                      </p:cBhvr>
                                      <p:to>
                                        <p:strVal val="visible"/>
                                      </p:to>
                                    </p:set>
                                    <p:anim calcmode="lin" valueType="num">
                                      <p:cBhvr additive="base">
                                        <p:cTn id="17" dur="500" fill="hold"/>
                                        <p:tgtEl>
                                          <p:spTgt spid="2048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48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0482">
                                            <p:txEl>
                                              <p:pRg st="3" end="3"/>
                                            </p:txEl>
                                          </p:spTgt>
                                        </p:tgtEl>
                                        <p:attrNameLst>
                                          <p:attrName>style.visibility</p:attrName>
                                        </p:attrNameLst>
                                      </p:cBhvr>
                                      <p:to>
                                        <p:strVal val="visible"/>
                                      </p:to>
                                    </p:set>
                                    <p:anim calcmode="lin" valueType="num">
                                      <p:cBhvr additive="base">
                                        <p:cTn id="23" dur="500" fill="hold"/>
                                        <p:tgtEl>
                                          <p:spTgt spid="2048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48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0482">
                                            <p:txEl>
                                              <p:pRg st="4" end="4"/>
                                            </p:txEl>
                                          </p:spTgt>
                                        </p:tgtEl>
                                        <p:attrNameLst>
                                          <p:attrName>style.visibility</p:attrName>
                                        </p:attrNameLst>
                                      </p:cBhvr>
                                      <p:to>
                                        <p:strVal val="visible"/>
                                      </p:to>
                                    </p:set>
                                    <p:anim calcmode="lin" valueType="num">
                                      <p:cBhvr additive="base">
                                        <p:cTn id="29" dur="500" fill="hold"/>
                                        <p:tgtEl>
                                          <p:spTgt spid="20482">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048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0482">
                                            <p:txEl>
                                              <p:pRg st="5" end="5"/>
                                            </p:txEl>
                                          </p:spTgt>
                                        </p:tgtEl>
                                        <p:attrNameLst>
                                          <p:attrName>style.visibility</p:attrName>
                                        </p:attrNameLst>
                                      </p:cBhvr>
                                      <p:to>
                                        <p:strVal val="visible"/>
                                      </p:to>
                                    </p:set>
                                    <p:anim calcmode="lin" valueType="num">
                                      <p:cBhvr additive="base">
                                        <p:cTn id="35" dur="500" fill="hold"/>
                                        <p:tgtEl>
                                          <p:spTgt spid="20482">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0482">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0482">
                                            <p:txEl>
                                              <p:pRg st="6" end="6"/>
                                            </p:txEl>
                                          </p:spTgt>
                                        </p:tgtEl>
                                        <p:attrNameLst>
                                          <p:attrName>style.visibility</p:attrName>
                                        </p:attrNameLst>
                                      </p:cBhvr>
                                      <p:to>
                                        <p:strVal val="visible"/>
                                      </p:to>
                                    </p:set>
                                    <p:anim calcmode="lin" valueType="num">
                                      <p:cBhvr additive="base">
                                        <p:cTn id="39" dur="500" fill="hold"/>
                                        <p:tgtEl>
                                          <p:spTgt spid="20482">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048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rtlCol="0">
            <a:normAutofit fontScale="90000"/>
          </a:bodyPr>
          <a:lstStyle/>
          <a:p>
            <a:pPr eaLnBrk="1" fontAlgn="auto" hangingPunct="1">
              <a:spcAft>
                <a:spcPts val="0"/>
              </a:spcAft>
              <a:defRPr/>
            </a:pPr>
            <a:r>
              <a:rPr lang="lt-LT" sz="4000" dirty="0" smtClean="0"/>
              <a:t>Keletas pastabų apie VBE kriterinio vertinimo įvedimą</a:t>
            </a:r>
          </a:p>
        </p:txBody>
      </p:sp>
      <p:sp>
        <p:nvSpPr>
          <p:cNvPr id="3075" name="Content Placeholder 2"/>
          <p:cNvSpPr>
            <a:spLocks noGrp="1"/>
          </p:cNvSpPr>
          <p:nvPr>
            <p:ph idx="1"/>
          </p:nvPr>
        </p:nvSpPr>
        <p:spPr/>
        <p:txBody>
          <a:bodyPr>
            <a:normAutofit/>
          </a:bodyPr>
          <a:lstStyle/>
          <a:p>
            <a:pPr algn="just" eaLnBrk="1" hangingPunct="1">
              <a:lnSpc>
                <a:spcPct val="90000"/>
              </a:lnSpc>
            </a:pPr>
            <a:r>
              <a:rPr lang="lt-LT" dirty="0" smtClean="0">
                <a:cs typeface="Arial" charset="0"/>
              </a:rPr>
              <a:t>Siekiant geresnės švietimo kokybės, reikia daugiau kriterinio vertinimo informacijos. VBE vertinimas (ir visas kitas vertinimas) turi labiau remtis kriterijais. Tačiau būtina pabrėžti, kad geras vertinimas nebūna „absoliučiai kriterinis“.</a:t>
            </a:r>
          </a:p>
          <a:p>
            <a:pPr algn="just" eaLnBrk="1" hangingPunct="1">
              <a:lnSpc>
                <a:spcPct val="90000"/>
              </a:lnSpc>
            </a:pPr>
            <a:r>
              <a:rPr lang="lt-LT" dirty="0" smtClean="0">
                <a:cs typeface="Arial" charset="0"/>
              </a:rPr>
              <a:t>VBE </a:t>
            </a:r>
            <a:r>
              <a:rPr lang="lt-LT" dirty="0" err="1" smtClean="0">
                <a:cs typeface="Arial" charset="0"/>
              </a:rPr>
              <a:t>kriterini</a:t>
            </a:r>
            <a:r>
              <a:rPr lang="en-US" dirty="0" smtClean="0">
                <a:cs typeface="Arial" charset="0"/>
              </a:rPr>
              <a:t>s</a:t>
            </a:r>
            <a:r>
              <a:rPr lang="lt-LT" dirty="0" smtClean="0">
                <a:cs typeface="Arial" charset="0"/>
              </a:rPr>
              <a:t> </a:t>
            </a:r>
            <a:r>
              <a:rPr lang="lt-LT" dirty="0" err="1" smtClean="0">
                <a:cs typeface="Arial" charset="0"/>
              </a:rPr>
              <a:t>vertinim</a:t>
            </a:r>
            <a:r>
              <a:rPr lang="en-US" dirty="0" smtClean="0">
                <a:cs typeface="Arial" charset="0"/>
              </a:rPr>
              <a:t>as bus </a:t>
            </a:r>
            <a:r>
              <a:rPr lang="en-US" dirty="0" err="1" smtClean="0">
                <a:cs typeface="Arial" charset="0"/>
              </a:rPr>
              <a:t>tobulinamas</a:t>
            </a:r>
            <a:r>
              <a:rPr lang="en-US" dirty="0" smtClean="0">
                <a:cs typeface="Arial" charset="0"/>
              </a:rPr>
              <a:t> </a:t>
            </a:r>
            <a:r>
              <a:rPr lang="en-US" dirty="0" err="1" smtClean="0">
                <a:cs typeface="Arial" charset="0"/>
              </a:rPr>
              <a:t>atsi</a:t>
            </a:r>
            <a:r>
              <a:rPr lang="lt-LT" dirty="0" smtClean="0">
                <a:cs typeface="Arial" charset="0"/>
              </a:rPr>
              <a:t>ž</a:t>
            </a:r>
            <a:r>
              <a:rPr lang="en-US" dirty="0" err="1" smtClean="0">
                <a:cs typeface="Arial" charset="0"/>
              </a:rPr>
              <a:t>velgiant</a:t>
            </a:r>
            <a:r>
              <a:rPr lang="en-US" dirty="0" smtClean="0">
                <a:cs typeface="Arial" charset="0"/>
              </a:rPr>
              <a:t> </a:t>
            </a:r>
            <a:r>
              <a:rPr lang="lt-LT" dirty="0" smtClean="0">
                <a:cs typeface="Arial" charset="0"/>
              </a:rPr>
              <a:t>į sukauptą patirtį ir mokinių rezultatus. </a:t>
            </a:r>
            <a:endParaRPr lang="lt-LT" sz="2800" dirty="0" smtClean="0">
              <a:latin typeface="Arial" charset="0"/>
              <a:cs typeface="Arial" charset="0"/>
            </a:endParaRPr>
          </a:p>
          <a:p>
            <a:pPr algn="just" eaLnBrk="1" hangingPunct="1">
              <a:lnSpc>
                <a:spcPct val="90000"/>
              </a:lnSpc>
            </a:pPr>
            <a:endParaRPr lang="lt-LT" sz="4000" dirty="0" smtClean="0"/>
          </a:p>
          <a:p>
            <a:pPr algn="just" eaLnBrk="1" hangingPunct="1">
              <a:lnSpc>
                <a:spcPct val="90000"/>
              </a:lnSpc>
            </a:pPr>
            <a:endParaRPr lang="lt-LT" sz="4000" dirty="0" smtClean="0"/>
          </a:p>
        </p:txBody>
      </p:sp>
      <p:pic>
        <p:nvPicPr>
          <p:cNvPr id="21507" name="Picture 23"/>
          <p:cNvPicPr>
            <a:picLocks noChangeAspect="1" noChangeArrowheads="1"/>
          </p:cNvPicPr>
          <p:nvPr/>
        </p:nvPicPr>
        <p:blipFill>
          <a:blip r:embed="rId2" cstate="print"/>
          <a:srcRect/>
          <a:stretch>
            <a:fillRect/>
          </a:stretch>
        </p:blipFill>
        <p:spPr bwMode="auto">
          <a:xfrm>
            <a:off x="8316913" y="5876925"/>
            <a:ext cx="827087" cy="981075"/>
          </a:xfrm>
          <a:prstGeom prst="rect">
            <a:avLst/>
          </a:prstGeom>
          <a:noFill/>
          <a:ln w="9525">
            <a:noFill/>
            <a:miter lim="800000"/>
            <a:headEnd/>
            <a:tailEnd/>
          </a:ln>
        </p:spPr>
      </p:pic>
      <p:pic>
        <p:nvPicPr>
          <p:cNvPr id="21508" name="Picture 4" descr="C:\Users\Anatolijus\Desktop\UPC_10-11\PPT\upc_violet.png"/>
          <p:cNvPicPr>
            <a:picLocks noChangeAspect="1" noChangeArrowheads="1"/>
          </p:cNvPicPr>
          <p:nvPr/>
        </p:nvPicPr>
        <p:blipFill>
          <a:blip r:embed="rId3" cstate="print"/>
          <a:srcRect r="49176"/>
          <a:stretch>
            <a:fillRect/>
          </a:stretch>
        </p:blipFill>
        <p:spPr bwMode="auto">
          <a:xfrm>
            <a:off x="7440613" y="5976938"/>
            <a:ext cx="876300" cy="8366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rtlCol="0">
            <a:normAutofit fontScale="90000"/>
          </a:bodyPr>
          <a:lstStyle/>
          <a:p>
            <a:pPr eaLnBrk="1" fontAlgn="auto" hangingPunct="1">
              <a:spcAft>
                <a:spcPts val="0"/>
              </a:spcAft>
              <a:defRPr/>
            </a:pPr>
            <a:r>
              <a:rPr lang="lt-LT" sz="4000" dirty="0" smtClean="0"/>
              <a:t>Keletas pastabų apie VBE kriterinio vertinimo įvedimą</a:t>
            </a:r>
          </a:p>
        </p:txBody>
      </p:sp>
      <p:sp>
        <p:nvSpPr>
          <p:cNvPr id="3075" name="Content Placeholder 2"/>
          <p:cNvSpPr>
            <a:spLocks noGrp="1"/>
          </p:cNvSpPr>
          <p:nvPr>
            <p:ph idx="1"/>
          </p:nvPr>
        </p:nvSpPr>
        <p:spPr/>
        <p:txBody>
          <a:bodyPr>
            <a:normAutofit/>
          </a:bodyPr>
          <a:lstStyle/>
          <a:p>
            <a:pPr marL="0" indent="0" algn="just" eaLnBrk="1" hangingPunct="1">
              <a:buNone/>
            </a:pPr>
            <a:r>
              <a:rPr lang="lt-LT" dirty="0" smtClean="0">
                <a:cs typeface="Arial" charset="0"/>
              </a:rPr>
              <a:t>Dėl perėjimo prie VBE kriterinio vertinimo stojantieji į aukštąsias mokyklas nenukentės.</a:t>
            </a:r>
          </a:p>
          <a:p>
            <a:pPr marL="0" indent="0" algn="just" eaLnBrk="1" hangingPunct="1">
              <a:buNone/>
            </a:pPr>
            <a:endParaRPr lang="lt-LT" dirty="0" smtClean="0">
              <a:cs typeface="Arial" charset="0"/>
            </a:endParaRPr>
          </a:p>
          <a:p>
            <a:pPr marL="0" indent="0" algn="just" eaLnBrk="1" hangingPunct="1">
              <a:buNone/>
            </a:pPr>
            <a:r>
              <a:rPr lang="lt-LT" dirty="0" smtClean="0">
                <a:cs typeface="Arial" charset="0"/>
              </a:rPr>
              <a:t>Ankstesniais metais laikiusių VBE kandidatų įvertinimai pagal LAMA BPO parengtas, ŠMM ministro patvirtintas taisykles bus lyginami su 2013 ir vėlesnių metų įvertinimais.</a:t>
            </a:r>
          </a:p>
          <a:p>
            <a:pPr marL="0" indent="0" eaLnBrk="1" hangingPunct="1">
              <a:lnSpc>
                <a:spcPct val="150000"/>
              </a:lnSpc>
              <a:buNone/>
            </a:pPr>
            <a:endParaRPr lang="lt-LT" sz="2800" dirty="0" smtClean="0">
              <a:latin typeface="Arial" charset="0"/>
              <a:cs typeface="Arial" charset="0"/>
            </a:endParaRPr>
          </a:p>
          <a:p>
            <a:pPr marL="0" indent="0" eaLnBrk="1" hangingPunct="1">
              <a:lnSpc>
                <a:spcPct val="150000"/>
              </a:lnSpc>
              <a:buNone/>
            </a:pPr>
            <a:endParaRPr lang="lt-LT" sz="4000" dirty="0" smtClean="0"/>
          </a:p>
          <a:p>
            <a:pPr marL="0" indent="0" eaLnBrk="1" hangingPunct="1">
              <a:lnSpc>
                <a:spcPct val="150000"/>
              </a:lnSpc>
              <a:buNone/>
            </a:pPr>
            <a:endParaRPr lang="lt-LT" sz="4000" dirty="0" smtClean="0"/>
          </a:p>
        </p:txBody>
      </p:sp>
      <p:pic>
        <p:nvPicPr>
          <p:cNvPr id="21507" name="Picture 23"/>
          <p:cNvPicPr>
            <a:picLocks noChangeAspect="1" noChangeArrowheads="1"/>
          </p:cNvPicPr>
          <p:nvPr/>
        </p:nvPicPr>
        <p:blipFill>
          <a:blip r:embed="rId2" cstate="print"/>
          <a:srcRect/>
          <a:stretch>
            <a:fillRect/>
          </a:stretch>
        </p:blipFill>
        <p:spPr bwMode="auto">
          <a:xfrm>
            <a:off x="8316913" y="5876925"/>
            <a:ext cx="827087" cy="981075"/>
          </a:xfrm>
          <a:prstGeom prst="rect">
            <a:avLst/>
          </a:prstGeom>
          <a:noFill/>
          <a:ln w="9525">
            <a:noFill/>
            <a:miter lim="800000"/>
            <a:headEnd/>
            <a:tailEnd/>
          </a:ln>
        </p:spPr>
      </p:pic>
      <p:pic>
        <p:nvPicPr>
          <p:cNvPr id="21508" name="Picture 4" descr="C:\Users\Anatolijus\Desktop\UPC_10-11\PPT\upc_violet.png"/>
          <p:cNvPicPr>
            <a:picLocks noChangeAspect="1" noChangeArrowheads="1"/>
          </p:cNvPicPr>
          <p:nvPr/>
        </p:nvPicPr>
        <p:blipFill>
          <a:blip r:embed="rId3" cstate="print"/>
          <a:srcRect r="49176"/>
          <a:stretch>
            <a:fillRect/>
          </a:stretch>
        </p:blipFill>
        <p:spPr bwMode="auto">
          <a:xfrm>
            <a:off x="7440613" y="5976938"/>
            <a:ext cx="876300" cy="836612"/>
          </a:xfrm>
          <a:prstGeom prst="rect">
            <a:avLst/>
          </a:prstGeom>
          <a:noFill/>
          <a:ln w="9525">
            <a:noFill/>
            <a:miter lim="800000"/>
            <a:headEnd/>
            <a:tailEnd/>
          </a:ln>
        </p:spPr>
      </p:pic>
    </p:spTree>
    <p:extLst>
      <p:ext uri="{BB962C8B-B14F-4D97-AF65-F5344CB8AC3E}">
        <p14:creationId xmlns:p14="http://schemas.microsoft.com/office/powerpoint/2010/main" xmlns="" val="17781106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42924" y="442913"/>
            <a:ext cx="8349555" cy="61544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911123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662</TotalTime>
  <Words>1491</Words>
  <Application>Microsoft Office PowerPoint</Application>
  <PresentationFormat>Demonstracija ekrane (4:3)</PresentationFormat>
  <Paragraphs>195</Paragraphs>
  <Slides>23</Slides>
  <Notes>8</Notes>
  <HiddenSlides>0</HiddenSlides>
  <MMClips>0</MMClips>
  <ScaleCrop>false</ScaleCrop>
  <HeadingPairs>
    <vt:vector size="4" baseType="variant">
      <vt:variant>
        <vt:lpstr>Tema</vt:lpstr>
      </vt:variant>
      <vt:variant>
        <vt:i4>1</vt:i4>
      </vt:variant>
      <vt:variant>
        <vt:lpstr>Skaidrių pavadinimai</vt:lpstr>
      </vt:variant>
      <vt:variant>
        <vt:i4>23</vt:i4>
      </vt:variant>
    </vt:vector>
  </HeadingPairs>
  <TitlesOfParts>
    <vt:vector size="24" baseType="lpstr">
      <vt:lpstr>Office tema</vt:lpstr>
      <vt:lpstr>VBE kriterinis vertinimas Lietuvių kalba ir literatūra </vt:lpstr>
      <vt:lpstr>Tikslas</vt:lpstr>
      <vt:lpstr>Dokumentai</vt:lpstr>
      <vt:lpstr>Esminės 2013 metų naujovės [1] </vt:lpstr>
      <vt:lpstr>Esminės 2013 metų naujovės [2] </vt:lpstr>
      <vt:lpstr>VBE kriterinio vertinimo paskirtis</vt:lpstr>
      <vt:lpstr>Keletas pastabų apie VBE kriterinio vertinimo įvedimą</vt:lpstr>
      <vt:lpstr>Keletas pastabų apie VBE kriterinio vertinimo įvedimą</vt:lpstr>
      <vt:lpstr>Skaidrė 9</vt:lpstr>
      <vt:lpstr>Esminės sąvokos ir principai</vt:lpstr>
      <vt:lpstr>Esminės sąvokos ir principai</vt:lpstr>
      <vt:lpstr>BRĖŽINYS, ILIUSTRUOJANTIS RYŠĮ TARP MOKINIO SURINKTŲ VBE TAŠKŲ  IR VBE ĮVERTINIMO BALAIS (Lietuvių kalba ir literatūra)</vt:lpstr>
      <vt:lpstr>Lietuvių kalbos VBE pasiekimų lygių atitikimas Bendrųjų programų mokinių pasiekimų lygiams</vt:lpstr>
      <vt:lpstr>LKL VBE  MOKINIŲ PASIEKIMŲ LYGIŲ APRAŠAS</vt:lpstr>
      <vt:lpstr>I.A. LITERATŪRINIO RAŠINIO TURINIO VERTINIMAS</vt:lpstr>
      <vt:lpstr>I. A. LITERATŪRINIO RAŠINIO TURINIO VERTINIMAS</vt:lpstr>
      <vt:lpstr>I. B. SAMPROTAVIMO RAŠINIO TURINIO VERTINIMAS</vt:lpstr>
      <vt:lpstr>I. B. SAMPROTAVIMO RAŠINIO TURINIO VERTINIMAS</vt:lpstr>
      <vt:lpstr>II. KALBOS TAISYKLINGUMAS</vt:lpstr>
      <vt:lpstr>II. KALBOS TAISYKLINGUMAS</vt:lpstr>
      <vt:lpstr>LIETUVIŲ KALBOS IR LITERATŪROS BRANDOS EGZAMINO PROGRAMA  26. Vertinant kalbos taisyklingumą skiriamos šios klaidų rūšys: </vt:lpstr>
      <vt:lpstr>III. TEKSTO RAIŠKA</vt:lpstr>
      <vt:lpstr>III. TEKSTO RAIŠKA</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VBE kriterinis vertinimas</dc:title>
  <dc:creator>Saule Vingeliene</dc:creator>
  <cp:lastModifiedBy>Rasa</cp:lastModifiedBy>
  <cp:revision>95</cp:revision>
  <dcterms:created xsi:type="dcterms:W3CDTF">2013-02-27T09:16:17Z</dcterms:created>
  <dcterms:modified xsi:type="dcterms:W3CDTF">2013-03-30T20:09:22Z</dcterms:modified>
</cp:coreProperties>
</file>